
<file path=[Content_Types].xml><?xml version="1.0" encoding="utf-8"?>
<Types xmlns="http://schemas.openxmlformats.org/package/2006/content-types">
  <Default ContentType="image/jpeg" Extension="jpg"/>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45" roundtripDataSignature="AMtx7mjJCCsprPrfyVP0MgJ6TgjafqXvn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20" Type="http://schemas.openxmlformats.org/officeDocument/2006/relationships/slide" Target="slides/slide16.xml"/><Relationship Id="rId42" Type="http://schemas.openxmlformats.org/officeDocument/2006/relationships/slide" Target="slides/slide38.xml"/><Relationship Id="rId41" Type="http://schemas.openxmlformats.org/officeDocument/2006/relationships/slide" Target="slides/slide37.xml"/><Relationship Id="rId22" Type="http://schemas.openxmlformats.org/officeDocument/2006/relationships/slide" Target="slides/slide18.xml"/><Relationship Id="rId44" Type="http://schemas.openxmlformats.org/officeDocument/2006/relationships/slide" Target="slides/slide40.xml"/><Relationship Id="rId21" Type="http://schemas.openxmlformats.org/officeDocument/2006/relationships/slide" Target="slides/slide17.xml"/><Relationship Id="rId43" Type="http://schemas.openxmlformats.org/officeDocument/2006/relationships/slide" Target="slides/slide39.xml"/><Relationship Id="rId24" Type="http://schemas.openxmlformats.org/officeDocument/2006/relationships/slide" Target="slides/slide20.xml"/><Relationship Id="rId23" Type="http://schemas.openxmlformats.org/officeDocument/2006/relationships/slide" Target="slides/slide19.xml"/><Relationship Id="rId45" Type="http://customschemas.google.com/relationships/presentationmetadata" Target="meta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11" Type="http://schemas.openxmlformats.org/officeDocument/2006/relationships/slide" Target="slides/slide7.xml"/><Relationship Id="rId33" Type="http://schemas.openxmlformats.org/officeDocument/2006/relationships/slide" Target="slides/slide29.xml"/><Relationship Id="rId10" Type="http://schemas.openxmlformats.org/officeDocument/2006/relationships/slide" Target="slides/slide6.xml"/><Relationship Id="rId32" Type="http://schemas.openxmlformats.org/officeDocument/2006/relationships/slide" Target="slides/slide28.xml"/><Relationship Id="rId13" Type="http://schemas.openxmlformats.org/officeDocument/2006/relationships/slide" Target="slides/slide9.xml"/><Relationship Id="rId35" Type="http://schemas.openxmlformats.org/officeDocument/2006/relationships/slide" Target="slides/slide31.xml"/><Relationship Id="rId12" Type="http://schemas.openxmlformats.org/officeDocument/2006/relationships/slide" Target="slides/slide8.xml"/><Relationship Id="rId34" Type="http://schemas.openxmlformats.org/officeDocument/2006/relationships/slide" Target="slides/slide30.xml"/><Relationship Id="rId15" Type="http://schemas.openxmlformats.org/officeDocument/2006/relationships/slide" Target="slides/slide11.xml"/><Relationship Id="rId37" Type="http://schemas.openxmlformats.org/officeDocument/2006/relationships/slide" Target="slides/slide33.xml"/><Relationship Id="rId14" Type="http://schemas.openxmlformats.org/officeDocument/2006/relationships/slide" Target="slides/slide10.xml"/><Relationship Id="rId36" Type="http://schemas.openxmlformats.org/officeDocument/2006/relationships/slide" Target="slides/slide32.xml"/><Relationship Id="rId17" Type="http://schemas.openxmlformats.org/officeDocument/2006/relationships/slide" Target="slides/slide13.xml"/><Relationship Id="rId39" Type="http://schemas.openxmlformats.org/officeDocument/2006/relationships/slide" Target="slides/slide35.xml"/><Relationship Id="rId16" Type="http://schemas.openxmlformats.org/officeDocument/2006/relationships/slide" Target="slides/slide12.xml"/><Relationship Id="rId38" Type="http://schemas.openxmlformats.org/officeDocument/2006/relationships/slide" Target="slides/slide34.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 name="Google Shape;86;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6" name="Google Shape;166;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Real life examples like computer monitor brightness adjustment, LED brightness demonstration (fade in fade out)</a:t>
            </a:r>
            <a:endParaRPr/>
          </a:p>
        </p:txBody>
      </p:sp>
      <p:sp>
        <p:nvSpPr>
          <p:cNvPr id="167" name="Google Shape;167;p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6" name="Google Shape;176;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5" name="Google Shape;185;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4" name="Google Shape;194;p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Explain serial communications, </a:t>
            </a:r>
            <a:endParaRPr/>
          </a:p>
        </p:txBody>
      </p:sp>
      <p:sp>
        <p:nvSpPr>
          <p:cNvPr id="195" name="Google Shape;195;p1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4" name="Google Shape;204;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p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1" name="Google Shape;211;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p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8" name="Google Shape;218;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p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5" name="Google Shape;225;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p1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3" name="Google Shape;233;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p1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1" name="Google Shape;241;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7" name="Google Shape;97;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9" name="Google Shape;249;p2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0" name="Google Shape;250;p2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p2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2" name="Google Shape;262;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p2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2" name="Google Shape;272;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p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9" name="Google Shape;279;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p2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7" name="Google Shape;287;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p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5" name="Google Shape;295;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p2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1" name="Google Shape;301;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p2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9" name="Google Shape;309;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p2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7" name="Google Shape;317;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p2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6" name="Google Shape;326;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6" name="Google Shape;106;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p3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3" name="Google Shape;333;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p3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0" name="Google Shape;340;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p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347" name="Google Shape;347;p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p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353" name="Google Shape;353;p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p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359" name="Google Shape;359;p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p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366" name="Google Shape;366;p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p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2" name="Google Shape;372;p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p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377" name="Google Shape;377;p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p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383" name="Google Shape;383;p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p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389" name="Google Shape;389;p3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3" name="Google Shape;113;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4" name="Google Shape;114;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p4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5" name="Google Shape;395;p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4" name="Google Shape;124;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400"/>
              <a:buFont typeface="Calibri"/>
              <a:buNone/>
            </a:pPr>
            <a:r>
              <a:t/>
            </a:r>
            <a:endParaRPr/>
          </a:p>
        </p:txBody>
      </p:sp>
      <p:sp>
        <p:nvSpPr>
          <p:cNvPr id="132" name="Google Shape;132;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8" name="Google Shape;138;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Fun task: LED blinking morse code to say “Hello World”</a:t>
            </a:r>
            <a:endParaRPr/>
          </a:p>
        </p:txBody>
      </p:sp>
      <p:sp>
        <p:nvSpPr>
          <p:cNvPr id="139" name="Google Shape;139;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9" name="Google Shape;149;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This will demonstrate the need for resistors in using LEDs, how to use breadboards, wiring tips in real life</a:t>
            </a:r>
            <a:endParaRPr/>
          </a:p>
        </p:txBody>
      </p:sp>
      <p:sp>
        <p:nvSpPr>
          <p:cNvPr id="150" name="Google Shape;150;p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9" name="Google Shape;159;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 name="Shape 15"/>
        <p:cNvGrpSpPr/>
        <p:nvPr/>
      </p:nvGrpSpPr>
      <p:grpSpPr>
        <a:xfrm>
          <a:off x="0" y="0"/>
          <a:ext cx="0" cy="0"/>
          <a:chOff x="0" y="0"/>
          <a:chExt cx="0" cy="0"/>
        </a:xfrm>
      </p:grpSpPr>
      <p:sp>
        <p:nvSpPr>
          <p:cNvPr id="16" name="Google Shape;16;p4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 name="Google Shape;17;p4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 name="Google Shape;18;p4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2" name="Shape 72"/>
        <p:cNvGrpSpPr/>
        <p:nvPr/>
      </p:nvGrpSpPr>
      <p:grpSpPr>
        <a:xfrm>
          <a:off x="0" y="0"/>
          <a:ext cx="0" cy="0"/>
          <a:chOff x="0" y="0"/>
          <a:chExt cx="0" cy="0"/>
        </a:xfrm>
      </p:grpSpPr>
      <p:sp>
        <p:nvSpPr>
          <p:cNvPr id="73" name="Google Shape;73;p5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51"/>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 name="Google Shape;75;p5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5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5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52"/>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52"/>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 name="Google Shape;81;p5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5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5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 name="Shape 19"/>
        <p:cNvGrpSpPr/>
        <p:nvPr/>
      </p:nvGrpSpPr>
      <p:grpSpPr>
        <a:xfrm>
          <a:off x="0" y="0"/>
          <a:ext cx="0" cy="0"/>
          <a:chOff x="0" y="0"/>
          <a:chExt cx="0" cy="0"/>
        </a:xfrm>
      </p:grpSpPr>
      <p:sp>
        <p:nvSpPr>
          <p:cNvPr id="20" name="Google Shape;20;p4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 name="Google Shape;21;p4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 name="Google Shape;22;p4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 name="Google Shape;23;p4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 name="Shape 24"/>
        <p:cNvGrpSpPr/>
        <p:nvPr/>
      </p:nvGrpSpPr>
      <p:grpSpPr>
        <a:xfrm>
          <a:off x="0" y="0"/>
          <a:ext cx="0" cy="0"/>
          <a:chOff x="0" y="0"/>
          <a:chExt cx="0" cy="0"/>
        </a:xfrm>
      </p:grpSpPr>
      <p:sp>
        <p:nvSpPr>
          <p:cNvPr id="25" name="Google Shape;25;p4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6" name="Google Shape;26;p44"/>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 name="Google Shape;27;p4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 name="Google Shape;28;p4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4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0" name="Shape 30"/>
        <p:cNvGrpSpPr/>
        <p:nvPr/>
      </p:nvGrpSpPr>
      <p:grpSpPr>
        <a:xfrm>
          <a:off x="0" y="0"/>
          <a:ext cx="0" cy="0"/>
          <a:chOff x="0" y="0"/>
          <a:chExt cx="0" cy="0"/>
        </a:xfrm>
      </p:grpSpPr>
      <p:sp>
        <p:nvSpPr>
          <p:cNvPr id="31" name="Google Shape;31;p45"/>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Arial"/>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2" name="Google Shape;32;p45"/>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3" name="Google Shape;33;p4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 name="Google Shape;34;p4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4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6" name="Shape 36"/>
        <p:cNvGrpSpPr/>
        <p:nvPr/>
      </p:nvGrpSpPr>
      <p:grpSpPr>
        <a:xfrm>
          <a:off x="0" y="0"/>
          <a:ext cx="0" cy="0"/>
          <a:chOff x="0" y="0"/>
          <a:chExt cx="0" cy="0"/>
        </a:xfrm>
      </p:grpSpPr>
      <p:sp>
        <p:nvSpPr>
          <p:cNvPr id="37" name="Google Shape;37;p46"/>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Arial"/>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8" name="Google Shape;38;p46"/>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9" name="Google Shape;39;p4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 name="Google Shape;40;p4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 name="Google Shape;41;p4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2" name="Shape 42"/>
        <p:cNvGrpSpPr/>
        <p:nvPr/>
      </p:nvGrpSpPr>
      <p:grpSpPr>
        <a:xfrm>
          <a:off x="0" y="0"/>
          <a:ext cx="0" cy="0"/>
          <a:chOff x="0" y="0"/>
          <a:chExt cx="0" cy="0"/>
        </a:xfrm>
      </p:grpSpPr>
      <p:sp>
        <p:nvSpPr>
          <p:cNvPr id="43" name="Google Shape;43;p4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4" name="Google Shape;44;p47"/>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 name="Google Shape;45;p47"/>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 name="Google Shape;46;p4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4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4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9" name="Shape 49"/>
        <p:cNvGrpSpPr/>
        <p:nvPr/>
      </p:nvGrpSpPr>
      <p:grpSpPr>
        <a:xfrm>
          <a:off x="0" y="0"/>
          <a:ext cx="0" cy="0"/>
          <a:chOff x="0" y="0"/>
          <a:chExt cx="0" cy="0"/>
        </a:xfrm>
      </p:grpSpPr>
      <p:sp>
        <p:nvSpPr>
          <p:cNvPr id="50" name="Google Shape;50;p48"/>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48"/>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 name="Google Shape;52;p48"/>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 name="Google Shape;53;p48"/>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 name="Google Shape;54;p48"/>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5" name="Google Shape;55;p4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4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4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 name="Shape 58"/>
        <p:cNvGrpSpPr/>
        <p:nvPr/>
      </p:nvGrpSpPr>
      <p:grpSpPr>
        <a:xfrm>
          <a:off x="0" y="0"/>
          <a:ext cx="0" cy="0"/>
          <a:chOff x="0" y="0"/>
          <a:chExt cx="0" cy="0"/>
        </a:xfrm>
      </p:grpSpPr>
      <p:sp>
        <p:nvSpPr>
          <p:cNvPr id="59" name="Google Shape;59;p49"/>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Arial"/>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49"/>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1" name="Google Shape;61;p49"/>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2" name="Google Shape;62;p4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4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4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 name="Shape 65"/>
        <p:cNvGrpSpPr/>
        <p:nvPr/>
      </p:nvGrpSpPr>
      <p:grpSpPr>
        <a:xfrm>
          <a:off x="0" y="0"/>
          <a:ext cx="0" cy="0"/>
          <a:chOff x="0" y="0"/>
          <a:chExt cx="0" cy="0"/>
        </a:xfrm>
      </p:grpSpPr>
      <p:sp>
        <p:nvSpPr>
          <p:cNvPr id="66" name="Google Shape;66;p50"/>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Arial"/>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50"/>
          <p:cNvSpPr/>
          <p:nvPr>
            <p:ph idx="2" type="pic"/>
          </p:nvPr>
        </p:nvSpPr>
        <p:spPr>
          <a:xfrm>
            <a:off x="5183188" y="987425"/>
            <a:ext cx="6172200" cy="4873625"/>
          </a:xfrm>
          <a:prstGeom prst="rect">
            <a:avLst/>
          </a:prstGeom>
          <a:noFill/>
          <a:ln>
            <a:noFill/>
          </a:ln>
        </p:spPr>
      </p:sp>
      <p:sp>
        <p:nvSpPr>
          <p:cNvPr id="68" name="Google Shape;68;p50"/>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 name="Google Shape;69;p5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5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5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1.xml"/><Relationship Id="rId12" Type="http://schemas.openxmlformats.org/officeDocument/2006/relationships/slideLayout" Target="../slideLayouts/slideLayout11.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9" name="Shape 9"/>
        <p:cNvGrpSpPr/>
        <p:nvPr/>
      </p:nvGrpSpPr>
      <p:grpSpPr>
        <a:xfrm>
          <a:off x="0" y="0"/>
          <a:ext cx="0" cy="0"/>
          <a:chOff x="0" y="0"/>
          <a:chExt cx="0" cy="0"/>
        </a:xfrm>
      </p:grpSpPr>
      <p:sp>
        <p:nvSpPr>
          <p:cNvPr id="10" name="Google Shape;10;p4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Arial"/>
              <a:buNone/>
              <a:defRPr b="0" i="0" sz="44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4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 name="Google Shape;12;p4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 name="Google Shape;13;p4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 name="Google Shape;14;p4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Arial"/>
                <a:ea typeface="Arial"/>
                <a:cs typeface="Arial"/>
                <a:sym typeface="Arial"/>
              </a:defRPr>
            </a:lvl1pPr>
            <a:lvl2pPr indent="0" lvl="1" marL="0" marR="0" rtl="0" algn="r">
              <a:spcBef>
                <a:spcPts val="0"/>
              </a:spcBef>
              <a:buNone/>
              <a:defRPr b="0" i="0" sz="1200" u="none" cap="none" strike="noStrike">
                <a:solidFill>
                  <a:srgbClr val="888888"/>
                </a:solidFill>
                <a:latin typeface="Arial"/>
                <a:ea typeface="Arial"/>
                <a:cs typeface="Arial"/>
                <a:sym typeface="Arial"/>
              </a:defRPr>
            </a:lvl2pPr>
            <a:lvl3pPr indent="0" lvl="2" marL="0" marR="0" rtl="0" algn="r">
              <a:spcBef>
                <a:spcPts val="0"/>
              </a:spcBef>
              <a:buNone/>
              <a:defRPr b="0" i="0" sz="1200" u="none" cap="none" strike="noStrike">
                <a:solidFill>
                  <a:srgbClr val="888888"/>
                </a:solidFill>
                <a:latin typeface="Arial"/>
                <a:ea typeface="Arial"/>
                <a:cs typeface="Arial"/>
                <a:sym typeface="Arial"/>
              </a:defRPr>
            </a:lvl3pPr>
            <a:lvl4pPr indent="0" lvl="3" marL="0" marR="0" rtl="0" algn="r">
              <a:spcBef>
                <a:spcPts val="0"/>
              </a:spcBef>
              <a:buNone/>
              <a:defRPr b="0" i="0" sz="1200" u="none" cap="none" strike="noStrike">
                <a:solidFill>
                  <a:srgbClr val="888888"/>
                </a:solidFill>
                <a:latin typeface="Arial"/>
                <a:ea typeface="Arial"/>
                <a:cs typeface="Arial"/>
                <a:sym typeface="Arial"/>
              </a:defRPr>
            </a:lvl4pPr>
            <a:lvl5pPr indent="0" lvl="4" marL="0" marR="0" rtl="0" algn="r">
              <a:spcBef>
                <a:spcPts val="0"/>
              </a:spcBef>
              <a:buNone/>
              <a:defRPr b="0" i="0" sz="1200" u="none" cap="none" strike="noStrike">
                <a:solidFill>
                  <a:srgbClr val="888888"/>
                </a:solidFill>
                <a:latin typeface="Arial"/>
                <a:ea typeface="Arial"/>
                <a:cs typeface="Arial"/>
                <a:sym typeface="Arial"/>
              </a:defRPr>
            </a:lvl5pPr>
            <a:lvl6pPr indent="0" lvl="5" marL="0" marR="0" rtl="0" algn="r">
              <a:spcBef>
                <a:spcPts val="0"/>
              </a:spcBef>
              <a:buNone/>
              <a:defRPr b="0" i="0" sz="1200" u="none" cap="none" strike="noStrike">
                <a:solidFill>
                  <a:srgbClr val="888888"/>
                </a:solidFill>
                <a:latin typeface="Arial"/>
                <a:ea typeface="Arial"/>
                <a:cs typeface="Arial"/>
                <a:sym typeface="Arial"/>
              </a:defRPr>
            </a:lvl6pPr>
            <a:lvl7pPr indent="0" lvl="6" marL="0" marR="0" rtl="0" algn="r">
              <a:spcBef>
                <a:spcPts val="0"/>
              </a:spcBef>
              <a:buNone/>
              <a:defRPr b="0" i="0" sz="1200" u="none" cap="none" strike="noStrike">
                <a:solidFill>
                  <a:srgbClr val="888888"/>
                </a:solidFill>
                <a:latin typeface="Arial"/>
                <a:ea typeface="Arial"/>
                <a:cs typeface="Arial"/>
                <a:sym typeface="Arial"/>
              </a:defRPr>
            </a:lvl7pPr>
            <a:lvl8pPr indent="0" lvl="7" marL="0" marR="0" rtl="0" algn="r">
              <a:spcBef>
                <a:spcPts val="0"/>
              </a:spcBef>
              <a:buNone/>
              <a:defRPr b="0" i="0" sz="1200" u="none" cap="none" strike="noStrike">
                <a:solidFill>
                  <a:srgbClr val="888888"/>
                </a:solidFill>
                <a:latin typeface="Arial"/>
                <a:ea typeface="Arial"/>
                <a:cs typeface="Arial"/>
                <a:sym typeface="Arial"/>
              </a:defRPr>
            </a:lvl8pPr>
            <a:lvl9pPr indent="0" lvl="8" marL="0" marR="0" rtl="0" algn="r">
              <a:spcBef>
                <a:spcPts val="0"/>
              </a:spcBef>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4.png"/><Relationship Id="rId4" Type="http://schemas.openxmlformats.org/officeDocument/2006/relationships/image" Target="../media/image7.png"/><Relationship Id="rId5" Type="http://schemas.openxmlformats.org/officeDocument/2006/relationships/image" Target="../media/image2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6.jp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8.png"/><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21.gif"/><Relationship Id="rId4" Type="http://schemas.openxmlformats.org/officeDocument/2006/relationships/image" Target="../media/image20.png"/><Relationship Id="rId5" Type="http://schemas.openxmlformats.org/officeDocument/2006/relationships/hyperlink" Target="https://www.tinkercad.com/things/036JrGmW2Kf"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2.jpg"/><Relationship Id="rId4" Type="http://schemas.openxmlformats.org/officeDocument/2006/relationships/image" Target="../media/image3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hyperlink" Target="https://www.tinkercad.com/things/gflLudkC9zF" TargetMode="External"/><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32.png"/><Relationship Id="rId4" Type="http://schemas.openxmlformats.org/officeDocument/2006/relationships/image" Target="../media/image3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9.png"/><Relationship Id="rId4" Type="http://schemas.openxmlformats.org/officeDocument/2006/relationships/image" Target="../media/image35.png"/><Relationship Id="rId5" Type="http://schemas.openxmlformats.org/officeDocument/2006/relationships/image" Target="../media/image29.png"/><Relationship Id="rId6" Type="http://schemas.openxmlformats.org/officeDocument/2006/relationships/hyperlink" Target="https://www.tinkercad.com/things/0w97JzYOQ7a"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2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23.png"/><Relationship Id="rId4" Type="http://schemas.openxmlformats.org/officeDocument/2006/relationships/image" Target="../media/image3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33.png"/><Relationship Id="rId4" Type="http://schemas.openxmlformats.org/officeDocument/2006/relationships/hyperlink" Target="https://www.tinkercad.com/things/3c9cS88QSe9-reading-a-potentiometer"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34.png"/><Relationship Id="rId4" Type="http://schemas.openxmlformats.org/officeDocument/2006/relationships/image" Target="../media/image4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38.png"/><Relationship Id="rId4" Type="http://schemas.openxmlformats.org/officeDocument/2006/relationships/image" Target="../media/image37.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4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hyperlink" Target="https://www.tinkercad.com/things/cYjORPV0auX" TargetMode="External"/><Relationship Id="rId4" Type="http://schemas.openxmlformats.org/officeDocument/2006/relationships/hyperlink" Target="https://www.tinkercad.com/things/cwDM79BGNeV"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39.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hyperlink" Target="http://drive.google.com/file/d/1dMBKynr-huMsxHhdwc3OFlRbCOj0d1fx/view" TargetMode="External"/><Relationship Id="rId4" Type="http://schemas.openxmlformats.org/officeDocument/2006/relationships/image" Target="../media/image43.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hyperlink" Target="https://www.tinkercad.com/things/4WaM2TXLJfg"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41.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5.jpg"/><Relationship Id="rId4" Type="http://schemas.openxmlformats.org/officeDocument/2006/relationships/image" Target="../media/image9.jpg"/><Relationship Id="rId5" Type="http://schemas.openxmlformats.org/officeDocument/2006/relationships/image" Target="../media/image16.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hyperlink" Target="https://www.tinkercad.com/things/fUMaXcknuTl"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2.png"/><Relationship Id="rId4" Type="http://schemas.openxmlformats.org/officeDocument/2006/relationships/image" Target="../media/image3.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0.png"/><Relationship Id="rId4" Type="http://schemas.openxmlformats.org/officeDocument/2006/relationships/image" Target="../media/image13.png"/><Relationship Id="rId5" Type="http://schemas.openxmlformats.org/officeDocument/2006/relationships/hyperlink" Target="https://www.tinkercad.com/things/0UAbYpk0PUp-in-built-led-blink-example-/editel?sharecode=Rnfcof9SiimtQJmqTb0Q95Caix_NHsTcbAVp0faj1UU"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4.png"/><Relationship Id="rId4" Type="http://schemas.openxmlformats.org/officeDocument/2006/relationships/image" Target="../media/image8.png"/><Relationship Id="rId5" Type="http://schemas.openxmlformats.org/officeDocument/2006/relationships/hyperlink" Target="https://www.tinkercad.com/things/d2ba0jInRz2"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pic>
        <p:nvPicPr>
          <p:cNvPr id="88" name="Google Shape;88;p1"/>
          <p:cNvPicPr preferRelativeResize="0"/>
          <p:nvPr/>
        </p:nvPicPr>
        <p:blipFill rotWithShape="1">
          <a:blip r:embed="rId3">
            <a:alphaModFix/>
          </a:blip>
          <a:srcRect b="10374" l="0" r="0" t="5250"/>
          <a:stretch/>
        </p:blipFill>
        <p:spPr>
          <a:xfrm>
            <a:off x="0" y="0"/>
            <a:ext cx="12192000" cy="6858000"/>
          </a:xfrm>
          <a:prstGeom prst="rect">
            <a:avLst/>
          </a:prstGeom>
          <a:noFill/>
          <a:ln>
            <a:noFill/>
          </a:ln>
        </p:spPr>
      </p:pic>
      <p:sp>
        <p:nvSpPr>
          <p:cNvPr id="89" name="Google Shape;89;p1"/>
          <p:cNvSpPr/>
          <p:nvPr/>
        </p:nvSpPr>
        <p:spPr>
          <a:xfrm>
            <a:off x="0" y="0"/>
            <a:ext cx="12192000" cy="6858000"/>
          </a:xfrm>
          <a:prstGeom prst="rect">
            <a:avLst/>
          </a:prstGeom>
          <a:solidFill>
            <a:srgbClr val="002060">
              <a:alpha val="4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pic>
        <p:nvPicPr>
          <p:cNvPr id="90" name="Google Shape;90;p1"/>
          <p:cNvPicPr preferRelativeResize="0"/>
          <p:nvPr/>
        </p:nvPicPr>
        <p:blipFill rotWithShape="1">
          <a:blip r:embed="rId4">
            <a:alphaModFix/>
          </a:blip>
          <a:srcRect b="0" l="0" r="0" t="0"/>
          <a:stretch/>
        </p:blipFill>
        <p:spPr>
          <a:xfrm>
            <a:off x="10527936" y="548640"/>
            <a:ext cx="1091360" cy="1091360"/>
          </a:xfrm>
          <a:prstGeom prst="rect">
            <a:avLst/>
          </a:prstGeom>
          <a:noFill/>
          <a:ln>
            <a:noFill/>
          </a:ln>
        </p:spPr>
      </p:pic>
      <p:pic>
        <p:nvPicPr>
          <p:cNvPr id="91" name="Google Shape;91;p1"/>
          <p:cNvPicPr preferRelativeResize="0"/>
          <p:nvPr/>
        </p:nvPicPr>
        <p:blipFill rotWithShape="1">
          <a:blip r:embed="rId5">
            <a:alphaModFix/>
          </a:blip>
          <a:srcRect b="0" l="0" r="0" t="0"/>
          <a:stretch/>
        </p:blipFill>
        <p:spPr>
          <a:xfrm>
            <a:off x="572704" y="548640"/>
            <a:ext cx="1091360" cy="1088249"/>
          </a:xfrm>
          <a:prstGeom prst="rect">
            <a:avLst/>
          </a:prstGeom>
          <a:noFill/>
          <a:ln>
            <a:noFill/>
          </a:ln>
        </p:spPr>
      </p:pic>
      <p:sp>
        <p:nvSpPr>
          <p:cNvPr id="92" name="Google Shape;92;p1"/>
          <p:cNvSpPr txBox="1"/>
          <p:nvPr/>
        </p:nvSpPr>
        <p:spPr>
          <a:xfrm>
            <a:off x="538836" y="2875002"/>
            <a:ext cx="10332363" cy="110799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6600" u="none" cap="none" strike="noStrike">
                <a:solidFill>
                  <a:schemeClr val="lt1"/>
                </a:solidFill>
                <a:latin typeface="Arial"/>
                <a:ea typeface="Arial"/>
                <a:cs typeface="Arial"/>
                <a:sym typeface="Arial"/>
              </a:rPr>
              <a:t>Introduction to Arduino</a:t>
            </a:r>
            <a:endParaRPr/>
          </a:p>
        </p:txBody>
      </p:sp>
      <p:sp>
        <p:nvSpPr>
          <p:cNvPr id="93" name="Google Shape;93;p1"/>
          <p:cNvSpPr txBox="1"/>
          <p:nvPr/>
        </p:nvSpPr>
        <p:spPr>
          <a:xfrm>
            <a:off x="572704" y="2508702"/>
            <a:ext cx="10817785"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lt1"/>
                </a:solidFill>
                <a:latin typeface="Arial"/>
                <a:ea typeface="Arial"/>
                <a:cs typeface="Arial"/>
                <a:sym typeface="Arial"/>
              </a:rPr>
              <a:t>NIT ConclaveX – Genesis ‘22</a:t>
            </a:r>
            <a:endParaRPr/>
          </a:p>
        </p:txBody>
      </p:sp>
      <p:sp>
        <p:nvSpPr>
          <p:cNvPr id="94" name="Google Shape;94;p1"/>
          <p:cNvSpPr txBox="1"/>
          <p:nvPr/>
        </p:nvSpPr>
        <p:spPr>
          <a:xfrm>
            <a:off x="572704" y="3946202"/>
            <a:ext cx="10817785"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lt1"/>
                </a:solidFill>
                <a:latin typeface="Arial"/>
                <a:ea typeface="Arial"/>
                <a:cs typeface="Arial"/>
                <a:sym typeface="Arial"/>
              </a:rPr>
              <a:t>By, Robotics and Machine Intelligence (RMI)</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1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Arial"/>
              <a:buNone/>
            </a:pPr>
            <a:r>
              <a:rPr lang="en-US">
                <a:solidFill>
                  <a:schemeClr val="lt1"/>
                </a:solidFill>
              </a:rPr>
              <a:t>Pulse Width Modulation (PWM)</a:t>
            </a:r>
            <a:endParaRPr/>
          </a:p>
        </p:txBody>
      </p:sp>
      <p:sp>
        <p:nvSpPr>
          <p:cNvPr id="170" name="Google Shape;170;p10"/>
          <p:cNvSpPr txBox="1"/>
          <p:nvPr>
            <p:ph idx="1" type="body"/>
          </p:nvPr>
        </p:nvSpPr>
        <p:spPr>
          <a:xfrm>
            <a:off x="838200" y="1825624"/>
            <a:ext cx="10515599" cy="2445929"/>
          </a:xfrm>
          <a:prstGeom prst="rect">
            <a:avLst/>
          </a:prstGeom>
          <a:noFill/>
          <a:ln>
            <a:noFill/>
          </a:ln>
        </p:spPr>
        <p:txBody>
          <a:bodyPr anchorCtr="0" anchor="t" bIns="45700" lIns="91425" spcFirstLastPara="1" rIns="91425" wrap="square" tIns="45700">
            <a:normAutofit/>
          </a:bodyPr>
          <a:lstStyle/>
          <a:p>
            <a:pPr indent="-448721" lvl="0" marL="609585" rtl="0" algn="just">
              <a:lnSpc>
                <a:spcPct val="110000"/>
              </a:lnSpc>
              <a:spcBef>
                <a:spcPts val="0"/>
              </a:spcBef>
              <a:spcAft>
                <a:spcPts val="0"/>
              </a:spcAft>
              <a:buClr>
                <a:schemeClr val="lt1"/>
              </a:buClr>
              <a:buSzPts val="1700"/>
              <a:buFont typeface="Times New Roman"/>
              <a:buChar char="●"/>
            </a:pPr>
            <a:r>
              <a:rPr lang="en-US" sz="2000">
                <a:solidFill>
                  <a:schemeClr val="lt1"/>
                </a:solidFill>
                <a:latin typeface="Arial"/>
                <a:ea typeface="Arial"/>
                <a:cs typeface="Arial"/>
                <a:sym typeface="Arial"/>
              </a:rPr>
              <a:t>It is a technique to get analog output with digital means as microcontroller can give only digital signals as output. </a:t>
            </a:r>
            <a:endParaRPr/>
          </a:p>
          <a:p>
            <a:pPr indent="-448721" lvl="0" marL="609585" rtl="0" algn="l">
              <a:lnSpc>
                <a:spcPct val="110000"/>
              </a:lnSpc>
              <a:spcBef>
                <a:spcPts val="0"/>
              </a:spcBef>
              <a:spcAft>
                <a:spcPts val="0"/>
              </a:spcAft>
              <a:buClr>
                <a:schemeClr val="lt1"/>
              </a:buClr>
              <a:buSzPts val="1700"/>
              <a:buFont typeface="Times New Roman"/>
              <a:buChar char="●"/>
            </a:pPr>
            <a:r>
              <a:rPr lang="en-US" sz="2000">
                <a:solidFill>
                  <a:schemeClr val="lt1"/>
                </a:solidFill>
                <a:latin typeface="Arial"/>
                <a:ea typeface="Arial"/>
                <a:cs typeface="Arial"/>
                <a:sym typeface="Arial"/>
              </a:rPr>
              <a:t>The width of a pulse is varied while keeping the frequency of the wave constant to get an analog signal.</a:t>
            </a:r>
            <a:endParaRPr/>
          </a:p>
          <a:p>
            <a:pPr indent="-448721" lvl="0" marL="609585" rtl="0" algn="just">
              <a:lnSpc>
                <a:spcPct val="110000"/>
              </a:lnSpc>
              <a:spcBef>
                <a:spcPts val="0"/>
              </a:spcBef>
              <a:spcAft>
                <a:spcPts val="0"/>
              </a:spcAft>
              <a:buClr>
                <a:schemeClr val="lt1"/>
              </a:buClr>
              <a:buSzPts val="1700"/>
              <a:buFont typeface="Times New Roman"/>
              <a:buChar char="●"/>
            </a:pPr>
            <a:r>
              <a:rPr lang="en-US" sz="2000">
                <a:solidFill>
                  <a:schemeClr val="lt1"/>
                </a:solidFill>
                <a:latin typeface="Arial"/>
                <a:ea typeface="Arial"/>
                <a:cs typeface="Arial"/>
                <a:sym typeface="Arial"/>
              </a:rPr>
              <a:t>A PWM signal consists of two main components that define its behavior: a duty cycle and a frequency.</a:t>
            </a:r>
            <a:endParaRPr sz="2000">
              <a:solidFill>
                <a:schemeClr val="lt1"/>
              </a:solidFill>
              <a:latin typeface="Arial"/>
              <a:ea typeface="Arial"/>
              <a:cs typeface="Arial"/>
              <a:sym typeface="Arial"/>
            </a:endParaRPr>
          </a:p>
        </p:txBody>
      </p:sp>
      <p:sp>
        <p:nvSpPr>
          <p:cNvPr id="171" name="Google Shape;171;p1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descr="Acroname Example of a PWM signal at 50% duty cycle" id="172" name="Google Shape;172;p10"/>
          <p:cNvPicPr preferRelativeResize="0"/>
          <p:nvPr/>
        </p:nvPicPr>
        <p:blipFill rotWithShape="1">
          <a:blip r:embed="rId3">
            <a:alphaModFix/>
          </a:blip>
          <a:srcRect b="0" l="0" r="0" t="0"/>
          <a:stretch/>
        </p:blipFill>
        <p:spPr>
          <a:xfrm>
            <a:off x="7721444" y="3982120"/>
            <a:ext cx="3538738" cy="2094800"/>
          </a:xfrm>
          <a:prstGeom prst="rect">
            <a:avLst/>
          </a:prstGeom>
          <a:solidFill>
            <a:srgbClr val="ECECEC"/>
          </a:solidFill>
          <a:ln>
            <a:noFill/>
          </a:ln>
          <a:effectLst>
            <a:outerShdw blurRad="55000" rotWithShape="0" algn="tl" dir="5400000" dist="18000">
              <a:srgbClr val="000000">
                <a:alpha val="40000"/>
              </a:srgbClr>
            </a:outerShdw>
          </a:effectLst>
        </p:spPr>
      </p:pic>
      <p:sp>
        <p:nvSpPr>
          <p:cNvPr id="173" name="Google Shape;173;p10"/>
          <p:cNvSpPr txBox="1"/>
          <p:nvPr/>
        </p:nvSpPr>
        <p:spPr>
          <a:xfrm>
            <a:off x="1434202" y="4406489"/>
            <a:ext cx="5191871" cy="925125"/>
          </a:xfrm>
          <a:prstGeom prst="rect">
            <a:avLst/>
          </a:pr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Arial"/>
                <a:ea typeface="Arial"/>
                <a:cs typeface="Arial"/>
                <a:sym typeface="Arial"/>
              </a:rPr>
              <a:t>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1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Arial"/>
              <a:buNone/>
            </a:pPr>
            <a:r>
              <a:rPr lang="en-US">
                <a:solidFill>
                  <a:schemeClr val="lt1"/>
                </a:solidFill>
              </a:rPr>
              <a:t>Pulse Width Modulation (PWM)</a:t>
            </a:r>
            <a:endParaRPr/>
          </a:p>
        </p:txBody>
      </p:sp>
      <p:sp>
        <p:nvSpPr>
          <p:cNvPr id="179" name="Google Shape;179;p1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180" name="Google Shape;180;p11"/>
          <p:cNvPicPr preferRelativeResize="0"/>
          <p:nvPr/>
        </p:nvPicPr>
        <p:blipFill rotWithShape="1">
          <a:blip r:embed="rId3">
            <a:alphaModFix/>
          </a:blip>
          <a:srcRect b="0" l="0" r="0" t="0"/>
          <a:stretch/>
        </p:blipFill>
        <p:spPr>
          <a:xfrm>
            <a:off x="746759" y="2039018"/>
            <a:ext cx="6863462" cy="3892879"/>
          </a:xfrm>
          <a:prstGeom prst="rect">
            <a:avLst/>
          </a:prstGeom>
          <a:noFill/>
          <a:ln>
            <a:noFill/>
          </a:ln>
        </p:spPr>
      </p:pic>
      <p:pic>
        <p:nvPicPr>
          <p:cNvPr id="181" name="Google Shape;181;p11"/>
          <p:cNvPicPr preferRelativeResize="0"/>
          <p:nvPr/>
        </p:nvPicPr>
        <p:blipFill rotWithShape="1">
          <a:blip r:embed="rId4">
            <a:alphaModFix/>
          </a:blip>
          <a:srcRect b="0" l="0" r="0" t="0"/>
          <a:stretch/>
        </p:blipFill>
        <p:spPr>
          <a:xfrm>
            <a:off x="7719637" y="2039018"/>
            <a:ext cx="3658112" cy="3892879"/>
          </a:xfrm>
          <a:prstGeom prst="rect">
            <a:avLst/>
          </a:prstGeom>
          <a:noFill/>
          <a:ln>
            <a:noFill/>
          </a:ln>
        </p:spPr>
      </p:pic>
      <p:sp>
        <p:nvSpPr>
          <p:cNvPr id="182" name="Google Shape;182;p11"/>
          <p:cNvSpPr txBox="1"/>
          <p:nvPr/>
        </p:nvSpPr>
        <p:spPr>
          <a:xfrm>
            <a:off x="10138611" y="2167689"/>
            <a:ext cx="1239253" cy="2616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100">
                <a:solidFill>
                  <a:schemeClr val="dk1"/>
                </a:solidFill>
                <a:latin typeface="Arial"/>
                <a:ea typeface="Arial"/>
                <a:cs typeface="Arial"/>
                <a:sym typeface="Arial"/>
              </a:rPr>
              <a:t>V(t) = 12|Sin(t)|</a:t>
            </a:r>
            <a:endParaRPr b="1" sz="1800">
              <a:solidFill>
                <a:schemeClr val="dk1"/>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12"/>
          <p:cNvSpPr txBox="1"/>
          <p:nvPr>
            <p:ph idx="4294967295" type="body"/>
          </p:nvPr>
        </p:nvSpPr>
        <p:spPr>
          <a:xfrm>
            <a:off x="6096000" y="1973839"/>
            <a:ext cx="5856514" cy="4664000"/>
          </a:xfrm>
          <a:prstGeom prst="rect">
            <a:avLst/>
          </a:prstGeom>
          <a:noFill/>
          <a:ln>
            <a:noFill/>
          </a:ln>
        </p:spPr>
        <p:txBody>
          <a:bodyPr anchorCtr="0" anchor="t" bIns="121900" lIns="121900" spcFirstLastPara="1" rIns="121900" wrap="square" tIns="121900">
            <a:normAutofit/>
          </a:bodyPr>
          <a:lstStyle/>
          <a:p>
            <a:pPr indent="0" lvl="0" marL="609585" rtl="0" algn="l">
              <a:lnSpc>
                <a:spcPct val="90000"/>
              </a:lnSpc>
              <a:spcBef>
                <a:spcPts val="0"/>
              </a:spcBef>
              <a:spcAft>
                <a:spcPts val="0"/>
              </a:spcAft>
              <a:buClr>
                <a:schemeClr val="lt1"/>
              </a:buClr>
              <a:buSzPts val="3466"/>
              <a:buNone/>
            </a:pPr>
            <a:r>
              <a:rPr b="1" lang="en-US" sz="3466">
                <a:solidFill>
                  <a:schemeClr val="lt1"/>
                </a:solidFill>
                <a:latin typeface="Arial"/>
                <a:ea typeface="Arial"/>
                <a:cs typeface="Arial"/>
                <a:sym typeface="Arial"/>
              </a:rPr>
              <a:t>analogWrite(pin,val);</a:t>
            </a:r>
            <a:endParaRPr b="1" sz="3466">
              <a:solidFill>
                <a:schemeClr val="lt1"/>
              </a:solidFill>
              <a:latin typeface="Arial"/>
              <a:ea typeface="Arial"/>
              <a:cs typeface="Arial"/>
              <a:sym typeface="Arial"/>
            </a:endParaRPr>
          </a:p>
          <a:p>
            <a:pPr indent="0" lvl="0" marL="609585" rtl="0" algn="l">
              <a:lnSpc>
                <a:spcPct val="90000"/>
              </a:lnSpc>
              <a:spcBef>
                <a:spcPts val="0"/>
              </a:spcBef>
              <a:spcAft>
                <a:spcPts val="0"/>
              </a:spcAft>
              <a:buClr>
                <a:schemeClr val="dk1"/>
              </a:buClr>
              <a:buSzPts val="2800"/>
              <a:buNone/>
            </a:pPr>
            <a:r>
              <a:t/>
            </a:r>
            <a:endParaRPr>
              <a:solidFill>
                <a:srgbClr val="000000"/>
              </a:solidFill>
              <a:latin typeface="Arial"/>
              <a:ea typeface="Arial"/>
              <a:cs typeface="Arial"/>
              <a:sym typeface="Arial"/>
            </a:endParaRPr>
          </a:p>
          <a:p>
            <a:pPr indent="0" lvl="0" marL="609585" rtl="0" algn="l">
              <a:lnSpc>
                <a:spcPct val="90000"/>
              </a:lnSpc>
              <a:spcBef>
                <a:spcPts val="0"/>
              </a:spcBef>
              <a:spcAft>
                <a:spcPts val="0"/>
              </a:spcAft>
              <a:buClr>
                <a:schemeClr val="lt1"/>
              </a:buClr>
              <a:buSzPts val="2800"/>
              <a:buNone/>
            </a:pPr>
            <a:r>
              <a:rPr lang="en-US">
                <a:solidFill>
                  <a:schemeClr val="lt1"/>
                </a:solidFill>
                <a:latin typeface="Arial"/>
                <a:ea typeface="Arial"/>
                <a:cs typeface="Arial"/>
                <a:sym typeface="Arial"/>
              </a:rPr>
              <a:t>pin = output pin number</a:t>
            </a:r>
            <a:endParaRPr>
              <a:solidFill>
                <a:schemeClr val="lt1"/>
              </a:solidFill>
              <a:latin typeface="Arial"/>
              <a:ea typeface="Arial"/>
              <a:cs typeface="Arial"/>
              <a:sym typeface="Arial"/>
            </a:endParaRPr>
          </a:p>
          <a:p>
            <a:pPr indent="0" lvl="0" marL="609585" rtl="0" algn="l">
              <a:lnSpc>
                <a:spcPct val="90000"/>
              </a:lnSpc>
              <a:spcBef>
                <a:spcPts val="0"/>
              </a:spcBef>
              <a:spcAft>
                <a:spcPts val="0"/>
              </a:spcAft>
              <a:buClr>
                <a:schemeClr val="lt1"/>
              </a:buClr>
              <a:buSzPts val="2800"/>
              <a:buNone/>
            </a:pPr>
            <a:r>
              <a:rPr lang="en-US">
                <a:solidFill>
                  <a:schemeClr val="lt1"/>
                </a:solidFill>
                <a:latin typeface="Arial"/>
                <a:ea typeface="Arial"/>
                <a:cs typeface="Arial"/>
                <a:sym typeface="Arial"/>
              </a:rPr>
              <a:t>          (3,5,6,9,10,11)</a:t>
            </a:r>
            <a:endParaRPr>
              <a:solidFill>
                <a:schemeClr val="lt1"/>
              </a:solidFill>
              <a:latin typeface="Arial"/>
              <a:ea typeface="Arial"/>
              <a:cs typeface="Arial"/>
              <a:sym typeface="Arial"/>
            </a:endParaRPr>
          </a:p>
          <a:p>
            <a:pPr indent="0" lvl="0" marL="609585" rtl="0" algn="l">
              <a:lnSpc>
                <a:spcPct val="90000"/>
              </a:lnSpc>
              <a:spcBef>
                <a:spcPts val="0"/>
              </a:spcBef>
              <a:spcAft>
                <a:spcPts val="0"/>
              </a:spcAft>
              <a:buClr>
                <a:schemeClr val="lt1"/>
              </a:buClr>
              <a:buSzPts val="2800"/>
              <a:buNone/>
            </a:pPr>
            <a:r>
              <a:rPr lang="en-US">
                <a:solidFill>
                  <a:schemeClr val="lt1"/>
                </a:solidFill>
                <a:latin typeface="Arial"/>
                <a:ea typeface="Arial"/>
                <a:cs typeface="Arial"/>
                <a:sym typeface="Arial"/>
              </a:rPr>
              <a:t>val = duty cycle * 255</a:t>
            </a:r>
            <a:endParaRPr>
              <a:solidFill>
                <a:schemeClr val="lt1"/>
              </a:solidFill>
              <a:latin typeface="Arial"/>
              <a:ea typeface="Arial"/>
              <a:cs typeface="Arial"/>
              <a:sym typeface="Arial"/>
            </a:endParaRPr>
          </a:p>
        </p:txBody>
      </p:sp>
      <p:pic>
        <p:nvPicPr>
          <p:cNvPr descr="LED brightness control using PWM " id="188" name="Google Shape;188;p12"/>
          <p:cNvPicPr preferRelativeResize="0"/>
          <p:nvPr/>
        </p:nvPicPr>
        <p:blipFill rotWithShape="1">
          <a:blip r:embed="rId3">
            <a:alphaModFix/>
          </a:blip>
          <a:srcRect b="0" l="0" r="0" t="0"/>
          <a:stretch/>
        </p:blipFill>
        <p:spPr>
          <a:xfrm>
            <a:off x="7184453" y="4305839"/>
            <a:ext cx="3080893" cy="1659718"/>
          </a:xfrm>
          <a:prstGeom prst="rect">
            <a:avLst/>
          </a:prstGeom>
          <a:noFill/>
          <a:ln>
            <a:noFill/>
          </a:ln>
        </p:spPr>
      </p:pic>
      <p:sp>
        <p:nvSpPr>
          <p:cNvPr id="189" name="Google Shape;189;p12"/>
          <p:cNvSpPr txBox="1"/>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lt1"/>
              </a:buClr>
              <a:buSzPts val="4400"/>
              <a:buFont typeface="Arial"/>
              <a:buNone/>
            </a:pPr>
            <a:r>
              <a:rPr lang="en-US" sz="4400">
                <a:solidFill>
                  <a:schemeClr val="lt1"/>
                </a:solidFill>
                <a:latin typeface="Arial"/>
                <a:ea typeface="Arial"/>
                <a:cs typeface="Arial"/>
                <a:sym typeface="Arial"/>
              </a:rPr>
              <a:t>Pulse Width Modulation (PWM)</a:t>
            </a:r>
            <a:endParaRPr sz="4400">
              <a:solidFill>
                <a:schemeClr val="lt1"/>
              </a:solidFill>
              <a:latin typeface="Arial"/>
              <a:ea typeface="Arial"/>
              <a:cs typeface="Arial"/>
              <a:sym typeface="Arial"/>
            </a:endParaRPr>
          </a:p>
        </p:txBody>
      </p:sp>
      <p:pic>
        <p:nvPicPr>
          <p:cNvPr id="190" name="Google Shape;190;p12"/>
          <p:cNvPicPr preferRelativeResize="0"/>
          <p:nvPr/>
        </p:nvPicPr>
        <p:blipFill rotWithShape="1">
          <a:blip r:embed="rId4">
            <a:alphaModFix/>
          </a:blip>
          <a:srcRect b="0" l="0" r="0" t="0"/>
          <a:stretch/>
        </p:blipFill>
        <p:spPr>
          <a:xfrm>
            <a:off x="838200" y="1973839"/>
            <a:ext cx="5450633" cy="3948400"/>
          </a:xfrm>
          <a:prstGeom prst="rect">
            <a:avLst/>
          </a:prstGeom>
          <a:noFill/>
          <a:ln>
            <a:noFill/>
          </a:ln>
        </p:spPr>
      </p:pic>
      <p:sp>
        <p:nvSpPr>
          <p:cNvPr id="191" name="Google Shape;191;p12"/>
          <p:cNvSpPr txBox="1"/>
          <p:nvPr/>
        </p:nvSpPr>
        <p:spPr>
          <a:xfrm>
            <a:off x="6513156" y="6147809"/>
            <a:ext cx="5022201"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lt1"/>
                </a:solidFill>
                <a:latin typeface="Arial"/>
                <a:ea typeface="Arial"/>
                <a:cs typeface="Arial"/>
                <a:sym typeface="Arial"/>
              </a:rPr>
              <a:t>Tinker Time! </a:t>
            </a:r>
            <a:r>
              <a:rPr lang="en-US" sz="1400" u="sng">
                <a:solidFill>
                  <a:schemeClr val="lt1"/>
                </a:solidFill>
                <a:latin typeface="Arial"/>
                <a:ea typeface="Arial"/>
                <a:cs typeface="Arial"/>
                <a:sym typeface="Arial"/>
                <a:hlinkClick r:id="rId5">
                  <a:extLst>
                    <a:ext uri="{A12FA001-AC4F-418D-AE19-62706E023703}">
                      <ahyp:hlinkClr val="tx"/>
                    </a:ext>
                  </a:extLst>
                </a:hlinkClick>
              </a:rPr>
              <a:t>https://www.tinkercad.com/things/036JrGmW2Kf</a:t>
            </a:r>
            <a:r>
              <a:rPr lang="en-US" sz="1400">
                <a:solidFill>
                  <a:schemeClr val="lt1"/>
                </a:solidFill>
                <a:latin typeface="Arial"/>
                <a:ea typeface="Arial"/>
                <a:cs typeface="Arial"/>
                <a:sym typeface="Arial"/>
              </a:rPr>
              <a:t>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1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Arial"/>
              <a:buNone/>
            </a:pPr>
            <a:r>
              <a:rPr lang="en-US">
                <a:solidFill>
                  <a:schemeClr val="lt1"/>
                </a:solidFill>
              </a:rPr>
              <a:t>Serial and Parallel Communication</a:t>
            </a:r>
            <a:endParaRPr/>
          </a:p>
        </p:txBody>
      </p:sp>
      <p:sp>
        <p:nvSpPr>
          <p:cNvPr id="198" name="Google Shape;198;p13"/>
          <p:cNvSpPr txBox="1"/>
          <p:nvPr>
            <p:ph idx="1" type="body"/>
          </p:nvPr>
        </p:nvSpPr>
        <p:spPr>
          <a:xfrm>
            <a:off x="838200" y="1825625"/>
            <a:ext cx="3418840" cy="4199254"/>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lt1"/>
              </a:buClr>
              <a:buSzPts val="2000"/>
              <a:buChar char="•"/>
            </a:pPr>
            <a:r>
              <a:rPr lang="en-US" sz="2000">
                <a:solidFill>
                  <a:schemeClr val="lt1"/>
                </a:solidFill>
              </a:rPr>
              <a:t>For 2 devices to communicate serially,</a:t>
            </a:r>
            <a:endParaRPr/>
          </a:p>
          <a:p>
            <a:pPr indent="-228600" lvl="0" marL="228600" rtl="0" algn="l">
              <a:lnSpc>
                <a:spcPct val="90000"/>
              </a:lnSpc>
              <a:spcBef>
                <a:spcPts val="1000"/>
              </a:spcBef>
              <a:spcAft>
                <a:spcPts val="0"/>
              </a:spcAft>
              <a:buClr>
                <a:schemeClr val="lt1"/>
              </a:buClr>
              <a:buSzPts val="2000"/>
              <a:buChar char="•"/>
            </a:pPr>
            <a:r>
              <a:rPr lang="en-US" sz="2000">
                <a:solidFill>
                  <a:schemeClr val="lt1"/>
                </a:solidFill>
              </a:rPr>
              <a:t>Digital Pulses  sent back and forth between devices must agree on a rate  as each device has a different . </a:t>
            </a:r>
            <a:endParaRPr/>
          </a:p>
          <a:p>
            <a:pPr indent="-228600" lvl="0" marL="228600" rtl="0" algn="l">
              <a:lnSpc>
                <a:spcPct val="90000"/>
              </a:lnSpc>
              <a:spcBef>
                <a:spcPts val="1000"/>
              </a:spcBef>
              <a:spcAft>
                <a:spcPts val="0"/>
              </a:spcAft>
              <a:buClr>
                <a:schemeClr val="lt1"/>
              </a:buClr>
              <a:buSzPts val="2000"/>
              <a:buChar char="•"/>
            </a:pPr>
            <a:r>
              <a:rPr lang="en-US" sz="2000">
                <a:solidFill>
                  <a:schemeClr val="lt1"/>
                </a:solidFill>
              </a:rPr>
              <a:t>‘Sender’ sends pulses that represent data while receiver receives it.</a:t>
            </a:r>
            <a:endParaRPr/>
          </a:p>
          <a:p>
            <a:pPr indent="-101600" lvl="0" marL="228600" rtl="0" algn="l">
              <a:lnSpc>
                <a:spcPct val="90000"/>
              </a:lnSpc>
              <a:spcBef>
                <a:spcPts val="1000"/>
              </a:spcBef>
              <a:spcAft>
                <a:spcPts val="0"/>
              </a:spcAft>
              <a:buClr>
                <a:schemeClr val="dk1"/>
              </a:buClr>
              <a:buSzPts val="2000"/>
              <a:buNone/>
            </a:pPr>
            <a:r>
              <a:t/>
            </a:r>
            <a:endParaRPr sz="2000">
              <a:solidFill>
                <a:schemeClr val="lt1"/>
              </a:solidFill>
            </a:endParaRPr>
          </a:p>
        </p:txBody>
      </p:sp>
      <p:sp>
        <p:nvSpPr>
          <p:cNvPr id="199" name="Google Shape;199;p1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200" name="Google Shape;200;p13"/>
          <p:cNvPicPr preferRelativeResize="0"/>
          <p:nvPr/>
        </p:nvPicPr>
        <p:blipFill rotWithShape="1">
          <a:blip r:embed="rId3">
            <a:alphaModFix/>
          </a:blip>
          <a:srcRect b="0" l="9143" r="9082" t="0"/>
          <a:stretch/>
        </p:blipFill>
        <p:spPr>
          <a:xfrm>
            <a:off x="4516120" y="1825624"/>
            <a:ext cx="3418840" cy="4199255"/>
          </a:xfrm>
          <a:prstGeom prst="rect">
            <a:avLst/>
          </a:prstGeom>
          <a:noFill/>
          <a:ln>
            <a:noFill/>
          </a:ln>
        </p:spPr>
      </p:pic>
      <p:pic>
        <p:nvPicPr>
          <p:cNvPr id="201" name="Google Shape;201;p13"/>
          <p:cNvPicPr preferRelativeResize="0"/>
          <p:nvPr/>
        </p:nvPicPr>
        <p:blipFill rotWithShape="1">
          <a:blip r:embed="rId4">
            <a:alphaModFix/>
          </a:blip>
          <a:srcRect b="0" l="0" r="0" t="0"/>
          <a:stretch/>
        </p:blipFill>
        <p:spPr>
          <a:xfrm>
            <a:off x="8097520" y="1825624"/>
            <a:ext cx="3525520" cy="419925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1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07" name="Google Shape;207;p14"/>
          <p:cNvSpPr txBox="1"/>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lt1"/>
              </a:buClr>
              <a:buSzPts val="4400"/>
              <a:buFont typeface="Arial"/>
              <a:buNone/>
            </a:pPr>
            <a:r>
              <a:rPr lang="en-US" sz="4400">
                <a:solidFill>
                  <a:schemeClr val="lt1"/>
                </a:solidFill>
                <a:latin typeface="Arial"/>
                <a:ea typeface="Arial"/>
                <a:cs typeface="Arial"/>
                <a:sym typeface="Arial"/>
              </a:rPr>
              <a:t>Serial Communication Functions</a:t>
            </a:r>
            <a:endParaRPr/>
          </a:p>
        </p:txBody>
      </p:sp>
      <p:sp>
        <p:nvSpPr>
          <p:cNvPr id="208" name="Google Shape;208;p14"/>
          <p:cNvSpPr txBox="1"/>
          <p:nvPr/>
        </p:nvSpPr>
        <p:spPr>
          <a:xfrm>
            <a:off x="618490" y="1690688"/>
            <a:ext cx="10735310" cy="4575247"/>
          </a:xfrm>
          <a:prstGeom prst="rect">
            <a:avLst/>
          </a:prstGeom>
          <a:noFill/>
          <a:ln>
            <a:noFill/>
          </a:ln>
        </p:spPr>
        <p:txBody>
          <a:bodyPr anchorCtr="0" anchor="t" bIns="91425" lIns="91425" spcFirstLastPara="1" rIns="91425" wrap="square" tIns="91425">
            <a:noAutofit/>
          </a:bodyPr>
          <a:lstStyle/>
          <a:p>
            <a:pPr indent="0" lvl="0" marL="381000" marR="0" rtl="0" algn="l">
              <a:lnSpc>
                <a:spcPct val="115000"/>
              </a:lnSpc>
              <a:spcBef>
                <a:spcPts val="1200"/>
              </a:spcBef>
              <a:spcAft>
                <a:spcPts val="0"/>
              </a:spcAft>
              <a:buClr>
                <a:schemeClr val="lt1"/>
              </a:buClr>
              <a:buSzPts val="1800"/>
              <a:buFont typeface="Arial"/>
              <a:buNone/>
            </a:pPr>
            <a:r>
              <a:rPr lang="en-US" sz="1800">
                <a:solidFill>
                  <a:schemeClr val="lt1"/>
                </a:solidFill>
                <a:latin typeface="Arial"/>
                <a:ea typeface="Arial"/>
                <a:cs typeface="Arial"/>
                <a:sym typeface="Arial"/>
              </a:rPr>
              <a:t>a)  Serial.begin(baud_rate)</a:t>
            </a:r>
            <a:endParaRPr/>
          </a:p>
          <a:p>
            <a:pPr indent="-334962" lvl="0" marL="838200" marR="0" rtl="0" algn="l">
              <a:lnSpc>
                <a:spcPct val="115000"/>
              </a:lnSpc>
              <a:spcBef>
                <a:spcPts val="1200"/>
              </a:spcBef>
              <a:spcAft>
                <a:spcPts val="0"/>
              </a:spcAft>
              <a:buClr>
                <a:srgbClr val="FFFF00"/>
              </a:buClr>
              <a:buSzPts val="1800"/>
              <a:buFont typeface="Times New Roman"/>
              <a:buChar char="●"/>
            </a:pPr>
            <a:r>
              <a:rPr lang="en-US" sz="1800">
                <a:solidFill>
                  <a:schemeClr val="lt1"/>
                </a:solidFill>
                <a:latin typeface="Arial"/>
                <a:ea typeface="Arial"/>
                <a:cs typeface="Arial"/>
                <a:sym typeface="Arial"/>
              </a:rPr>
              <a:t>baud_rate</a:t>
            </a:r>
            <a:r>
              <a:rPr i="1" lang="en-US" sz="1800">
                <a:solidFill>
                  <a:schemeClr val="lt1"/>
                </a:solidFill>
                <a:latin typeface="Arial"/>
                <a:ea typeface="Arial"/>
                <a:cs typeface="Arial"/>
                <a:sym typeface="Arial"/>
              </a:rPr>
              <a:t> </a:t>
            </a:r>
            <a:r>
              <a:rPr lang="en-US" sz="1800">
                <a:solidFill>
                  <a:schemeClr val="lt1"/>
                </a:solidFill>
                <a:latin typeface="Arial"/>
                <a:ea typeface="Arial"/>
                <a:cs typeface="Arial"/>
                <a:sym typeface="Arial"/>
              </a:rPr>
              <a:t>: The baud rate that will be used for serial communication. Can be 4800, 9600, 14400, 19200, etc.</a:t>
            </a:r>
            <a:endParaRPr/>
          </a:p>
          <a:p>
            <a:pPr indent="-334962" lvl="0" marL="838200" marR="0" rtl="0" algn="l">
              <a:lnSpc>
                <a:spcPct val="115000"/>
              </a:lnSpc>
              <a:spcBef>
                <a:spcPts val="0"/>
              </a:spcBef>
              <a:spcAft>
                <a:spcPts val="0"/>
              </a:spcAft>
              <a:buClr>
                <a:srgbClr val="FFFF00"/>
              </a:buClr>
              <a:buSzPts val="1800"/>
              <a:buFont typeface="Times New Roman"/>
              <a:buChar char="●"/>
            </a:pPr>
            <a:r>
              <a:rPr lang="en-US" sz="1800">
                <a:solidFill>
                  <a:schemeClr val="lt1"/>
                </a:solidFill>
                <a:latin typeface="Arial"/>
                <a:ea typeface="Arial"/>
                <a:cs typeface="Arial"/>
                <a:sym typeface="Arial"/>
              </a:rPr>
              <a:t>This function is used to define the baud rate that will be used for serial communication. </a:t>
            </a:r>
            <a:endParaRPr/>
          </a:p>
          <a:p>
            <a:pPr indent="-334962" lvl="0" marL="838200" marR="0" rtl="0" algn="l">
              <a:lnSpc>
                <a:spcPct val="115000"/>
              </a:lnSpc>
              <a:spcBef>
                <a:spcPts val="0"/>
              </a:spcBef>
              <a:spcAft>
                <a:spcPts val="0"/>
              </a:spcAft>
              <a:buClr>
                <a:srgbClr val="FFFF00"/>
              </a:buClr>
              <a:buSzPts val="1800"/>
              <a:buFont typeface="Times New Roman"/>
              <a:buChar char="●"/>
            </a:pPr>
            <a:r>
              <a:rPr lang="en-US" sz="1800">
                <a:solidFill>
                  <a:schemeClr val="lt1"/>
                </a:solidFill>
                <a:latin typeface="Arial"/>
                <a:ea typeface="Arial"/>
                <a:cs typeface="Arial"/>
                <a:sym typeface="Arial"/>
              </a:rPr>
              <a:t>For communicating with specific devices, the device baud rate needs to be used.</a:t>
            </a:r>
            <a:endParaRPr/>
          </a:p>
          <a:p>
            <a:pPr indent="-334962" lvl="0" marL="838200" marR="0" rtl="0" algn="l">
              <a:lnSpc>
                <a:spcPct val="115000"/>
              </a:lnSpc>
              <a:spcBef>
                <a:spcPts val="0"/>
              </a:spcBef>
              <a:spcAft>
                <a:spcPts val="0"/>
              </a:spcAft>
              <a:buClr>
                <a:srgbClr val="FFFF00"/>
              </a:buClr>
              <a:buSzPts val="1800"/>
              <a:buFont typeface="Times New Roman"/>
              <a:buChar char="●"/>
            </a:pPr>
            <a:r>
              <a:rPr lang="en-US" sz="1800">
                <a:solidFill>
                  <a:schemeClr val="lt1"/>
                </a:solidFill>
                <a:latin typeface="Arial"/>
                <a:ea typeface="Arial"/>
                <a:cs typeface="Arial"/>
                <a:sym typeface="Arial"/>
              </a:rPr>
              <a:t>Example:  Serial.begin(9600) defines 9600 baud rate for communication.</a:t>
            </a:r>
            <a:endParaRPr/>
          </a:p>
          <a:p>
            <a:pPr indent="0" lvl="0" marL="0" marR="0" rtl="0" algn="l">
              <a:lnSpc>
                <a:spcPct val="115000"/>
              </a:lnSpc>
              <a:spcBef>
                <a:spcPts val="1200"/>
              </a:spcBef>
              <a:spcAft>
                <a:spcPts val="0"/>
              </a:spcAft>
              <a:buClr>
                <a:schemeClr val="lt1"/>
              </a:buClr>
              <a:buSzPts val="1800"/>
              <a:buFont typeface="Arial"/>
              <a:buNone/>
            </a:pPr>
            <a:r>
              <a:rPr lang="en-US" sz="1800">
                <a:solidFill>
                  <a:schemeClr val="lt1"/>
                </a:solidFill>
                <a:latin typeface="Arial"/>
                <a:ea typeface="Arial"/>
                <a:cs typeface="Arial"/>
                <a:sym typeface="Arial"/>
              </a:rPr>
              <a:t>      b)  Serial.available()</a:t>
            </a:r>
            <a:endParaRPr/>
          </a:p>
          <a:p>
            <a:pPr indent="-334962" lvl="0" marL="838200" marR="0" rtl="0" algn="l">
              <a:lnSpc>
                <a:spcPct val="115000"/>
              </a:lnSpc>
              <a:spcBef>
                <a:spcPts val="1200"/>
              </a:spcBef>
              <a:spcAft>
                <a:spcPts val="0"/>
              </a:spcAft>
              <a:buClr>
                <a:srgbClr val="FFFF00"/>
              </a:buClr>
              <a:buSzPts val="1800"/>
              <a:buFont typeface="Times New Roman"/>
              <a:buChar char="●"/>
            </a:pPr>
            <a:r>
              <a:rPr lang="en-US" sz="1800">
                <a:solidFill>
                  <a:schemeClr val="lt1"/>
                </a:solidFill>
                <a:latin typeface="Arial"/>
                <a:ea typeface="Arial"/>
                <a:cs typeface="Arial"/>
                <a:sym typeface="Arial"/>
              </a:rPr>
              <a:t>This function is used to get the number of bytes available for reading from the serial port. </a:t>
            </a:r>
            <a:endParaRPr/>
          </a:p>
          <a:p>
            <a:pPr indent="-334962" lvl="0" marL="838200" marR="0" rtl="0" algn="l">
              <a:lnSpc>
                <a:spcPct val="115000"/>
              </a:lnSpc>
              <a:spcBef>
                <a:spcPts val="0"/>
              </a:spcBef>
              <a:spcAft>
                <a:spcPts val="0"/>
              </a:spcAft>
              <a:buClr>
                <a:srgbClr val="FFFF00"/>
              </a:buClr>
              <a:buSzPts val="1800"/>
              <a:buFont typeface="Times New Roman"/>
              <a:buChar char="●"/>
            </a:pPr>
            <a:r>
              <a:rPr lang="en-US" sz="1800">
                <a:solidFill>
                  <a:schemeClr val="lt1"/>
                </a:solidFill>
                <a:latin typeface="Arial"/>
                <a:ea typeface="Arial"/>
                <a:cs typeface="Arial"/>
                <a:sym typeface="Arial"/>
              </a:rPr>
              <a:t>It gives the number of bytes of data that has arrived and is stored in the serial receive buffer.</a:t>
            </a:r>
            <a:endParaRPr/>
          </a:p>
          <a:p>
            <a:pPr indent="-334962" lvl="0" marL="838200" marR="0" rtl="0" algn="l">
              <a:lnSpc>
                <a:spcPct val="115000"/>
              </a:lnSpc>
              <a:spcBef>
                <a:spcPts val="0"/>
              </a:spcBef>
              <a:spcAft>
                <a:spcPts val="0"/>
              </a:spcAft>
              <a:buClr>
                <a:srgbClr val="FFFF00"/>
              </a:buClr>
              <a:buSzPts val="1800"/>
              <a:buFont typeface="Times New Roman"/>
              <a:buChar char="●"/>
            </a:pPr>
            <a:r>
              <a:rPr lang="en-US" sz="1800">
                <a:solidFill>
                  <a:schemeClr val="lt1"/>
                </a:solidFill>
                <a:latin typeface="Arial"/>
                <a:ea typeface="Arial"/>
                <a:cs typeface="Arial"/>
                <a:sym typeface="Arial"/>
              </a:rPr>
              <a:t>Example:  if(Serial.available())</a:t>
            </a:r>
            <a:br>
              <a:rPr lang="en-US" sz="1800">
                <a:solidFill>
                  <a:schemeClr val="lt1"/>
                </a:solidFill>
                <a:latin typeface="Arial"/>
                <a:ea typeface="Arial"/>
                <a:cs typeface="Arial"/>
                <a:sym typeface="Arial"/>
              </a:rPr>
            </a:br>
            <a:r>
              <a:rPr lang="en-US" sz="1800">
                <a:solidFill>
                  <a:schemeClr val="lt1"/>
                </a:solidFill>
                <a:latin typeface="Arial"/>
                <a:ea typeface="Arial"/>
                <a:cs typeface="Arial"/>
                <a:sym typeface="Arial"/>
              </a:rPr>
              <a:t>If data available at serial port, take action.</a:t>
            </a:r>
            <a:endParaRPr/>
          </a:p>
          <a:p>
            <a:pPr indent="0" lvl="0" marL="0" marR="0" rtl="0" algn="l">
              <a:lnSpc>
                <a:spcPct val="115000"/>
              </a:lnSpc>
              <a:spcBef>
                <a:spcPts val="1200"/>
              </a:spcBef>
              <a:spcAft>
                <a:spcPts val="0"/>
              </a:spcAft>
              <a:buClr>
                <a:schemeClr val="lt1"/>
              </a:buClr>
              <a:buSzPts val="1800"/>
              <a:buFont typeface="Arial"/>
              <a:buNone/>
            </a:pPr>
            <a:r>
              <a:rPr lang="en-US" sz="1800">
                <a:solidFill>
                  <a:schemeClr val="lt1"/>
                </a:solidFill>
                <a:latin typeface="Arial"/>
                <a:ea typeface="Arial"/>
                <a:cs typeface="Arial"/>
                <a:sym typeface="Arial"/>
              </a:rPr>
              <a:t> </a:t>
            </a:r>
            <a:endParaRPr/>
          </a:p>
          <a:p>
            <a:pPr indent="0" lvl="0" marL="0" marR="0" rtl="0" algn="l">
              <a:lnSpc>
                <a:spcPct val="90000"/>
              </a:lnSpc>
              <a:spcBef>
                <a:spcPts val="1200"/>
              </a:spcBef>
              <a:spcAft>
                <a:spcPts val="1200"/>
              </a:spcAft>
              <a:buClr>
                <a:schemeClr val="dk1"/>
              </a:buClr>
              <a:buSzPts val="1800"/>
              <a:buFont typeface="Arial"/>
              <a:buNone/>
            </a:pPr>
            <a:r>
              <a:t/>
            </a:r>
            <a:endParaRPr sz="1800">
              <a:solidFill>
                <a:schemeClr val="lt1"/>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1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14" name="Google Shape;214;p15"/>
          <p:cNvSpPr txBox="1"/>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lt1"/>
              </a:buClr>
              <a:buSzPts val="4400"/>
              <a:buFont typeface="Arial"/>
              <a:buNone/>
            </a:pPr>
            <a:r>
              <a:rPr lang="en-US" sz="4400">
                <a:solidFill>
                  <a:schemeClr val="lt1"/>
                </a:solidFill>
                <a:latin typeface="Arial"/>
                <a:ea typeface="Arial"/>
                <a:cs typeface="Arial"/>
                <a:sym typeface="Arial"/>
              </a:rPr>
              <a:t>Serial Communication Functions</a:t>
            </a:r>
            <a:endParaRPr/>
          </a:p>
        </p:txBody>
      </p:sp>
      <p:sp>
        <p:nvSpPr>
          <p:cNvPr id="215" name="Google Shape;215;p15"/>
          <p:cNvSpPr txBox="1"/>
          <p:nvPr/>
        </p:nvSpPr>
        <p:spPr>
          <a:xfrm>
            <a:off x="838200" y="1924368"/>
            <a:ext cx="10515600" cy="3712427"/>
          </a:xfrm>
          <a:prstGeom prst="rect">
            <a:avLst/>
          </a:prstGeom>
          <a:noFill/>
          <a:ln>
            <a:noFill/>
          </a:ln>
        </p:spPr>
        <p:txBody>
          <a:bodyPr anchorCtr="0" anchor="t" bIns="45700" lIns="91425" spcFirstLastPara="1" rIns="91425" wrap="square" tIns="45700">
            <a:spAutoFit/>
          </a:bodyPr>
          <a:lstStyle/>
          <a:p>
            <a:pPr indent="0" lvl="0" marL="381000" marR="0" rtl="0" algn="l">
              <a:lnSpc>
                <a:spcPct val="115000"/>
              </a:lnSpc>
              <a:spcBef>
                <a:spcPts val="0"/>
              </a:spcBef>
              <a:spcAft>
                <a:spcPts val="0"/>
              </a:spcAft>
              <a:buClr>
                <a:schemeClr val="lt1"/>
              </a:buClr>
              <a:buSzPts val="1800"/>
              <a:buFont typeface="Arial"/>
              <a:buNone/>
            </a:pPr>
            <a:r>
              <a:rPr lang="en-US" sz="1800">
                <a:solidFill>
                  <a:schemeClr val="lt1"/>
                </a:solidFill>
                <a:latin typeface="Arial"/>
                <a:ea typeface="Arial"/>
                <a:cs typeface="Arial"/>
                <a:sym typeface="Arial"/>
              </a:rPr>
              <a:t>c)  Serial.print(value)</a:t>
            </a:r>
            <a:endParaRPr/>
          </a:p>
          <a:p>
            <a:pPr indent="-344010" lvl="0" marL="838200" marR="0" rtl="0" algn="l">
              <a:lnSpc>
                <a:spcPct val="115000"/>
              </a:lnSpc>
              <a:spcBef>
                <a:spcPts val="1200"/>
              </a:spcBef>
              <a:spcAft>
                <a:spcPts val="0"/>
              </a:spcAft>
              <a:buClr>
                <a:srgbClr val="FFFF00"/>
              </a:buClr>
              <a:buSzPts val="1800"/>
              <a:buFont typeface="Times New Roman"/>
              <a:buChar char="●"/>
            </a:pPr>
            <a:r>
              <a:rPr lang="en-US" sz="1800">
                <a:solidFill>
                  <a:schemeClr val="lt1"/>
                </a:solidFill>
                <a:latin typeface="Arial"/>
                <a:ea typeface="Arial"/>
                <a:cs typeface="Arial"/>
                <a:sym typeface="Arial"/>
              </a:rPr>
              <a:t>value</a:t>
            </a:r>
            <a:r>
              <a:rPr i="1" lang="en-US" sz="1800">
                <a:solidFill>
                  <a:schemeClr val="lt1"/>
                </a:solidFill>
                <a:latin typeface="Arial"/>
                <a:ea typeface="Arial"/>
                <a:cs typeface="Arial"/>
                <a:sym typeface="Arial"/>
              </a:rPr>
              <a:t> </a:t>
            </a:r>
            <a:r>
              <a:rPr lang="en-US" sz="1800">
                <a:solidFill>
                  <a:schemeClr val="lt1"/>
                </a:solidFill>
                <a:latin typeface="Arial"/>
                <a:ea typeface="Arial"/>
                <a:cs typeface="Arial"/>
                <a:sym typeface="Arial"/>
              </a:rPr>
              <a:t>: character, string, number to be printed.</a:t>
            </a:r>
            <a:endParaRPr/>
          </a:p>
          <a:p>
            <a:pPr indent="-344010" lvl="0" marL="838200" marR="0" rtl="0" algn="l">
              <a:lnSpc>
                <a:spcPct val="115000"/>
              </a:lnSpc>
              <a:spcBef>
                <a:spcPts val="0"/>
              </a:spcBef>
              <a:spcAft>
                <a:spcPts val="0"/>
              </a:spcAft>
              <a:buClr>
                <a:srgbClr val="FFFF00"/>
              </a:buClr>
              <a:buSzPts val="1800"/>
              <a:buFont typeface="Times New Roman"/>
              <a:buChar char="●"/>
            </a:pPr>
            <a:r>
              <a:rPr lang="en-US" sz="1800">
                <a:solidFill>
                  <a:schemeClr val="lt1"/>
                </a:solidFill>
                <a:latin typeface="Arial"/>
                <a:ea typeface="Arial"/>
                <a:cs typeface="Arial"/>
                <a:sym typeface="Arial"/>
              </a:rPr>
              <a:t>This function is used to print data to a serial port in a form that is human readable (character, strings, numbers).</a:t>
            </a:r>
            <a:endParaRPr/>
          </a:p>
          <a:p>
            <a:pPr indent="-344010" lvl="0" marL="838200" marR="0" rtl="0" algn="l">
              <a:lnSpc>
                <a:spcPct val="115000"/>
              </a:lnSpc>
              <a:spcBef>
                <a:spcPts val="0"/>
              </a:spcBef>
              <a:spcAft>
                <a:spcPts val="0"/>
              </a:spcAft>
              <a:buClr>
                <a:srgbClr val="FFFF00"/>
              </a:buClr>
              <a:buSzPts val="1800"/>
              <a:buFont typeface="Times New Roman"/>
              <a:buChar char="●"/>
            </a:pPr>
            <a:r>
              <a:rPr lang="en-US" sz="1800">
                <a:solidFill>
                  <a:schemeClr val="lt1"/>
                </a:solidFill>
                <a:latin typeface="Arial"/>
                <a:ea typeface="Arial"/>
                <a:cs typeface="Arial"/>
                <a:sym typeface="Arial"/>
              </a:rPr>
              <a:t>Example  Serial.print(“Hi 1234”)</a:t>
            </a:r>
            <a:br>
              <a:rPr lang="en-US" sz="1800">
                <a:solidFill>
                  <a:schemeClr val="lt1"/>
                </a:solidFill>
                <a:latin typeface="Arial"/>
                <a:ea typeface="Arial"/>
                <a:cs typeface="Arial"/>
                <a:sym typeface="Arial"/>
              </a:rPr>
            </a:br>
            <a:r>
              <a:rPr lang="en-US" sz="1800">
                <a:solidFill>
                  <a:schemeClr val="lt1"/>
                </a:solidFill>
                <a:latin typeface="Arial"/>
                <a:ea typeface="Arial"/>
                <a:cs typeface="Arial"/>
                <a:sym typeface="Arial"/>
              </a:rPr>
              <a:t>Prints </a:t>
            </a:r>
            <a:r>
              <a:rPr i="1" lang="en-US" sz="1800">
                <a:solidFill>
                  <a:schemeClr val="lt1"/>
                </a:solidFill>
                <a:latin typeface="Arial"/>
                <a:ea typeface="Arial"/>
                <a:cs typeface="Arial"/>
                <a:sym typeface="Arial"/>
              </a:rPr>
              <a:t>Hi 1234</a:t>
            </a:r>
            <a:r>
              <a:rPr lang="en-US" sz="1800">
                <a:solidFill>
                  <a:schemeClr val="lt1"/>
                </a:solidFill>
                <a:latin typeface="Arial"/>
                <a:ea typeface="Arial"/>
                <a:cs typeface="Arial"/>
                <a:sym typeface="Arial"/>
              </a:rPr>
              <a:t> on the serial monitor.</a:t>
            </a:r>
            <a:endParaRPr/>
          </a:p>
          <a:p>
            <a:pPr indent="0" lvl="0" marL="0" marR="0" rtl="0" algn="l">
              <a:lnSpc>
                <a:spcPct val="115000"/>
              </a:lnSpc>
              <a:spcBef>
                <a:spcPts val="1200"/>
              </a:spcBef>
              <a:spcAft>
                <a:spcPts val="0"/>
              </a:spcAft>
              <a:buClr>
                <a:schemeClr val="lt1"/>
              </a:buClr>
              <a:buSzPts val="1800"/>
              <a:buFont typeface="Arial"/>
              <a:buNone/>
            </a:pPr>
            <a:r>
              <a:rPr lang="en-US" sz="1800">
                <a:solidFill>
                  <a:schemeClr val="lt1"/>
                </a:solidFill>
                <a:latin typeface="Arial"/>
                <a:ea typeface="Arial"/>
                <a:cs typeface="Arial"/>
                <a:sym typeface="Arial"/>
              </a:rPr>
              <a:t> d)  Serial.println(value)</a:t>
            </a:r>
            <a:endParaRPr/>
          </a:p>
          <a:p>
            <a:pPr indent="-344010" lvl="0" marL="838200" marR="0" rtl="0" algn="l">
              <a:lnSpc>
                <a:spcPct val="115000"/>
              </a:lnSpc>
              <a:spcBef>
                <a:spcPts val="1200"/>
              </a:spcBef>
              <a:spcAft>
                <a:spcPts val="0"/>
              </a:spcAft>
              <a:buClr>
                <a:srgbClr val="FFFF00"/>
              </a:buClr>
              <a:buSzPts val="1800"/>
              <a:buFont typeface="Times New Roman"/>
              <a:buChar char="●"/>
            </a:pPr>
            <a:r>
              <a:rPr lang="en-US" sz="1800">
                <a:solidFill>
                  <a:schemeClr val="lt1"/>
                </a:solidFill>
                <a:latin typeface="Arial"/>
                <a:ea typeface="Arial"/>
                <a:cs typeface="Arial"/>
                <a:sym typeface="Arial"/>
              </a:rPr>
              <a:t>value : character, string, number to be printed.</a:t>
            </a:r>
            <a:endParaRPr/>
          </a:p>
          <a:p>
            <a:pPr indent="-344010" lvl="0" marL="838200" marR="0" rtl="0" algn="l">
              <a:lnSpc>
                <a:spcPct val="115000"/>
              </a:lnSpc>
              <a:spcBef>
                <a:spcPts val="0"/>
              </a:spcBef>
              <a:spcAft>
                <a:spcPts val="0"/>
              </a:spcAft>
              <a:buClr>
                <a:srgbClr val="FFFF00"/>
              </a:buClr>
              <a:buSzPts val="1800"/>
              <a:buFont typeface="Times New Roman"/>
              <a:buChar char="●"/>
            </a:pPr>
            <a:r>
              <a:rPr lang="en-US" sz="1800">
                <a:solidFill>
                  <a:schemeClr val="lt1"/>
                </a:solidFill>
                <a:latin typeface="Arial"/>
                <a:ea typeface="Arial"/>
                <a:cs typeface="Arial"/>
                <a:sym typeface="Arial"/>
              </a:rPr>
              <a:t>This function is used to print data to a serial port in a form that is human readable (character, strings, numbers) followed by a carriage return (\r) and a new line character (\n).</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16"/>
          <p:cNvSpPr txBox="1"/>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lt1"/>
              </a:buClr>
              <a:buSzPts val="4400"/>
              <a:buFont typeface="Arial"/>
              <a:buNone/>
            </a:pPr>
            <a:r>
              <a:rPr lang="en-US" sz="4400">
                <a:solidFill>
                  <a:schemeClr val="lt1"/>
                </a:solidFill>
                <a:latin typeface="Arial"/>
                <a:ea typeface="Arial"/>
                <a:cs typeface="Arial"/>
                <a:sym typeface="Arial"/>
              </a:rPr>
              <a:t>Serial Communication Functions</a:t>
            </a:r>
            <a:endParaRPr/>
          </a:p>
        </p:txBody>
      </p:sp>
      <p:sp>
        <p:nvSpPr>
          <p:cNvPr id="221" name="Google Shape;221;p16"/>
          <p:cNvSpPr txBox="1"/>
          <p:nvPr/>
        </p:nvSpPr>
        <p:spPr>
          <a:xfrm>
            <a:off x="838200" y="1289201"/>
            <a:ext cx="10515600" cy="5067149"/>
          </a:xfrm>
          <a:prstGeom prst="rect">
            <a:avLst/>
          </a:prstGeom>
          <a:noFill/>
          <a:ln>
            <a:noFill/>
          </a:ln>
        </p:spPr>
        <p:txBody>
          <a:bodyPr anchorCtr="0" anchor="t" bIns="91425" lIns="91425" spcFirstLastPara="1" rIns="91425" wrap="square" tIns="91425">
            <a:noAutofit/>
          </a:bodyPr>
          <a:lstStyle/>
          <a:p>
            <a:pPr indent="0" lvl="0" marL="381000" marR="0" rtl="0" algn="l">
              <a:lnSpc>
                <a:spcPct val="115000"/>
              </a:lnSpc>
              <a:spcBef>
                <a:spcPts val="1200"/>
              </a:spcBef>
              <a:spcAft>
                <a:spcPts val="0"/>
              </a:spcAft>
              <a:buClr>
                <a:schemeClr val="lt1"/>
              </a:buClr>
              <a:buSzPts val="1800"/>
              <a:buFont typeface="Arial"/>
              <a:buNone/>
            </a:pPr>
            <a:r>
              <a:rPr b="1" lang="en-US" sz="1800">
                <a:solidFill>
                  <a:schemeClr val="lt1"/>
                </a:solidFill>
                <a:latin typeface="Arial"/>
                <a:ea typeface="Arial"/>
                <a:cs typeface="Arial"/>
                <a:sym typeface="Arial"/>
              </a:rPr>
              <a:t>e)  </a:t>
            </a:r>
            <a:r>
              <a:rPr lang="en-US" sz="1800">
                <a:solidFill>
                  <a:schemeClr val="lt1"/>
                </a:solidFill>
                <a:latin typeface="Arial"/>
                <a:ea typeface="Arial"/>
                <a:cs typeface="Arial"/>
                <a:sym typeface="Arial"/>
              </a:rPr>
              <a:t>Serial.read()</a:t>
            </a:r>
            <a:endParaRPr/>
          </a:p>
          <a:p>
            <a:pPr indent="-334962" lvl="0" marL="838200" marR="0" rtl="0" algn="l">
              <a:lnSpc>
                <a:spcPct val="115000"/>
              </a:lnSpc>
              <a:spcBef>
                <a:spcPts val="1200"/>
              </a:spcBef>
              <a:spcAft>
                <a:spcPts val="0"/>
              </a:spcAft>
              <a:buClr>
                <a:srgbClr val="FFFF00"/>
              </a:buClr>
              <a:buSzPts val="1800"/>
              <a:buFont typeface="Times New Roman"/>
              <a:buChar char="●"/>
            </a:pPr>
            <a:r>
              <a:rPr lang="en-US" sz="1800">
                <a:solidFill>
                  <a:schemeClr val="lt1"/>
                </a:solidFill>
                <a:latin typeface="Arial"/>
                <a:ea typeface="Arial"/>
                <a:cs typeface="Arial"/>
                <a:sym typeface="Arial"/>
              </a:rPr>
              <a:t>This function returns a character that was received on the Rx pin of Arduino.</a:t>
            </a:r>
            <a:endParaRPr/>
          </a:p>
          <a:p>
            <a:pPr indent="-334962" lvl="0" marL="838200" marR="0" rtl="0" algn="l">
              <a:lnSpc>
                <a:spcPct val="115000"/>
              </a:lnSpc>
              <a:spcBef>
                <a:spcPts val="0"/>
              </a:spcBef>
              <a:spcAft>
                <a:spcPts val="0"/>
              </a:spcAft>
              <a:buClr>
                <a:srgbClr val="FFFF00"/>
              </a:buClr>
              <a:buSzPts val="1800"/>
              <a:buFont typeface="Times New Roman"/>
              <a:buChar char="●"/>
            </a:pPr>
            <a:r>
              <a:rPr lang="en-US" sz="1800">
                <a:solidFill>
                  <a:schemeClr val="lt1"/>
                </a:solidFill>
                <a:latin typeface="Arial"/>
                <a:ea typeface="Arial"/>
                <a:cs typeface="Arial"/>
                <a:sym typeface="Arial"/>
              </a:rPr>
              <a:t>Example : char read_byte   </a:t>
            </a:r>
            <a:br>
              <a:rPr lang="en-US" sz="1800">
                <a:solidFill>
                  <a:schemeClr val="lt1"/>
                </a:solidFill>
                <a:latin typeface="Arial"/>
                <a:ea typeface="Arial"/>
                <a:cs typeface="Arial"/>
                <a:sym typeface="Arial"/>
              </a:rPr>
            </a:br>
            <a:r>
              <a:rPr lang="en-US" sz="1800">
                <a:solidFill>
                  <a:schemeClr val="lt1"/>
                </a:solidFill>
                <a:latin typeface="Arial"/>
                <a:ea typeface="Arial"/>
                <a:cs typeface="Arial"/>
                <a:sym typeface="Arial"/>
              </a:rPr>
              <a:t>                 read_byte = Serial.read()</a:t>
            </a:r>
            <a:br>
              <a:rPr lang="en-US" sz="1800">
                <a:solidFill>
                  <a:schemeClr val="lt1"/>
                </a:solidFill>
                <a:latin typeface="Arial"/>
                <a:ea typeface="Arial"/>
                <a:cs typeface="Arial"/>
                <a:sym typeface="Arial"/>
              </a:rPr>
            </a:br>
            <a:r>
              <a:rPr lang="en-US" sz="1800">
                <a:solidFill>
                  <a:schemeClr val="lt1"/>
                </a:solidFill>
                <a:latin typeface="Arial"/>
                <a:ea typeface="Arial"/>
                <a:cs typeface="Arial"/>
                <a:sym typeface="Arial"/>
              </a:rPr>
              <a:t>Byte of data read is stored in read_byte.</a:t>
            </a:r>
            <a:endParaRPr/>
          </a:p>
          <a:p>
            <a:pPr indent="0" lvl="0" marL="0" marR="0" rtl="0" algn="l">
              <a:lnSpc>
                <a:spcPct val="115000"/>
              </a:lnSpc>
              <a:spcBef>
                <a:spcPts val="1200"/>
              </a:spcBef>
              <a:spcAft>
                <a:spcPts val="0"/>
              </a:spcAft>
              <a:buClr>
                <a:schemeClr val="lt1"/>
              </a:buClr>
              <a:buSzPts val="1800"/>
              <a:buFont typeface="Arial"/>
              <a:buNone/>
            </a:pPr>
            <a:r>
              <a:rPr lang="en-US" sz="1800">
                <a:solidFill>
                  <a:schemeClr val="lt1"/>
                </a:solidFill>
                <a:latin typeface="Arial"/>
                <a:ea typeface="Arial"/>
                <a:cs typeface="Arial"/>
                <a:sym typeface="Arial"/>
              </a:rPr>
              <a:t>      </a:t>
            </a:r>
            <a:r>
              <a:rPr b="1" lang="en-US" sz="1800">
                <a:solidFill>
                  <a:schemeClr val="lt1"/>
                </a:solidFill>
                <a:latin typeface="Arial"/>
                <a:ea typeface="Arial"/>
                <a:cs typeface="Arial"/>
                <a:sym typeface="Arial"/>
              </a:rPr>
              <a:t>f)  </a:t>
            </a:r>
            <a:r>
              <a:rPr lang="en-US" sz="1800">
                <a:solidFill>
                  <a:schemeClr val="lt1"/>
                </a:solidFill>
                <a:latin typeface="Arial"/>
                <a:ea typeface="Arial"/>
                <a:cs typeface="Arial"/>
                <a:sym typeface="Arial"/>
              </a:rPr>
              <a:t>Serial.write(value), Serial.write(string), Serial.write(buff, length)</a:t>
            </a:r>
            <a:endParaRPr/>
          </a:p>
          <a:p>
            <a:pPr indent="-334962" lvl="0" marL="838200" marR="0" rtl="0" algn="l">
              <a:lnSpc>
                <a:spcPct val="115000"/>
              </a:lnSpc>
              <a:spcBef>
                <a:spcPts val="1200"/>
              </a:spcBef>
              <a:spcAft>
                <a:spcPts val="0"/>
              </a:spcAft>
              <a:buClr>
                <a:srgbClr val="FFFF00"/>
              </a:buClr>
              <a:buSzPts val="1800"/>
              <a:buFont typeface="Times New Roman"/>
              <a:buChar char="●"/>
            </a:pPr>
            <a:r>
              <a:rPr lang="en-US" sz="1800">
                <a:solidFill>
                  <a:schemeClr val="lt1"/>
                </a:solidFill>
                <a:latin typeface="Arial"/>
                <a:ea typeface="Arial"/>
                <a:cs typeface="Arial"/>
                <a:sym typeface="Arial"/>
              </a:rPr>
              <a:t>value : value to be sent as a single byte.</a:t>
            </a:r>
            <a:endParaRPr/>
          </a:p>
          <a:p>
            <a:pPr indent="-334962" lvl="0" marL="838200" marR="0" rtl="0" algn="l">
              <a:lnSpc>
                <a:spcPct val="115000"/>
              </a:lnSpc>
              <a:spcBef>
                <a:spcPts val="0"/>
              </a:spcBef>
              <a:spcAft>
                <a:spcPts val="0"/>
              </a:spcAft>
              <a:buClr>
                <a:srgbClr val="FFFF00"/>
              </a:buClr>
              <a:buSzPts val="1800"/>
              <a:buFont typeface="Arial"/>
              <a:buChar char="●"/>
            </a:pPr>
            <a:r>
              <a:rPr lang="en-US" sz="1800">
                <a:solidFill>
                  <a:schemeClr val="lt1"/>
                </a:solidFill>
                <a:latin typeface="Arial"/>
                <a:ea typeface="Arial"/>
                <a:cs typeface="Arial"/>
                <a:sym typeface="Arial"/>
              </a:rPr>
              <a:t>string</a:t>
            </a:r>
            <a:r>
              <a:rPr b="1" i="1" lang="en-US" sz="1800">
                <a:solidFill>
                  <a:schemeClr val="lt1"/>
                </a:solidFill>
                <a:latin typeface="Arial"/>
                <a:ea typeface="Arial"/>
                <a:cs typeface="Arial"/>
                <a:sym typeface="Arial"/>
              </a:rPr>
              <a:t> </a:t>
            </a:r>
            <a:r>
              <a:rPr lang="en-US" sz="1800">
                <a:solidFill>
                  <a:schemeClr val="lt1"/>
                </a:solidFill>
                <a:latin typeface="Arial"/>
                <a:ea typeface="Arial"/>
                <a:cs typeface="Arial"/>
                <a:sym typeface="Arial"/>
              </a:rPr>
              <a:t>: string to be sent as a series of bytes.</a:t>
            </a:r>
            <a:endParaRPr/>
          </a:p>
          <a:p>
            <a:pPr indent="-334962" lvl="0" marL="838200" marR="0" rtl="0" algn="l">
              <a:lnSpc>
                <a:spcPct val="115000"/>
              </a:lnSpc>
              <a:spcBef>
                <a:spcPts val="0"/>
              </a:spcBef>
              <a:spcAft>
                <a:spcPts val="0"/>
              </a:spcAft>
              <a:buClr>
                <a:srgbClr val="FFFF00"/>
              </a:buClr>
              <a:buSzPts val="1800"/>
              <a:buFont typeface="Times New Roman"/>
              <a:buChar char="●"/>
            </a:pPr>
            <a:r>
              <a:rPr lang="en-US" sz="1800">
                <a:solidFill>
                  <a:schemeClr val="lt1"/>
                </a:solidFill>
                <a:latin typeface="Arial"/>
                <a:ea typeface="Arial"/>
                <a:cs typeface="Arial"/>
                <a:sym typeface="Arial"/>
              </a:rPr>
              <a:t>buff : array of data to be sent as bytes.</a:t>
            </a:r>
            <a:endParaRPr/>
          </a:p>
          <a:p>
            <a:pPr indent="-334962" lvl="0" marL="838200" marR="0" rtl="0" algn="l">
              <a:lnSpc>
                <a:spcPct val="115000"/>
              </a:lnSpc>
              <a:spcBef>
                <a:spcPts val="0"/>
              </a:spcBef>
              <a:spcAft>
                <a:spcPts val="0"/>
              </a:spcAft>
              <a:buClr>
                <a:srgbClr val="FFFF00"/>
              </a:buClr>
              <a:buSzPts val="1800"/>
              <a:buFont typeface="Arial"/>
              <a:buChar char="●"/>
            </a:pPr>
            <a:r>
              <a:rPr lang="en-US" sz="1800">
                <a:solidFill>
                  <a:schemeClr val="lt1"/>
                </a:solidFill>
                <a:latin typeface="Arial"/>
                <a:ea typeface="Arial"/>
                <a:cs typeface="Arial"/>
                <a:sym typeface="Arial"/>
              </a:rPr>
              <a:t>length</a:t>
            </a:r>
            <a:r>
              <a:rPr b="1" i="1" lang="en-US" sz="1800">
                <a:solidFill>
                  <a:schemeClr val="lt1"/>
                </a:solidFill>
                <a:latin typeface="Arial"/>
                <a:ea typeface="Arial"/>
                <a:cs typeface="Arial"/>
                <a:sym typeface="Arial"/>
              </a:rPr>
              <a:t> </a:t>
            </a:r>
            <a:r>
              <a:rPr lang="en-US" sz="1800">
                <a:solidFill>
                  <a:schemeClr val="lt1"/>
                </a:solidFill>
                <a:latin typeface="Arial"/>
                <a:ea typeface="Arial"/>
                <a:cs typeface="Arial"/>
                <a:sym typeface="Arial"/>
              </a:rPr>
              <a:t>:  number of bytes to be sent.</a:t>
            </a:r>
            <a:endParaRPr/>
          </a:p>
          <a:p>
            <a:pPr indent="-334962" lvl="0" marL="838200" marR="0" rtl="0" algn="l">
              <a:lnSpc>
                <a:spcPct val="115000"/>
              </a:lnSpc>
              <a:spcBef>
                <a:spcPts val="0"/>
              </a:spcBef>
              <a:spcAft>
                <a:spcPts val="0"/>
              </a:spcAft>
              <a:buClr>
                <a:srgbClr val="FFFF00"/>
              </a:buClr>
              <a:buSzPts val="1800"/>
              <a:buFont typeface="Times New Roman"/>
              <a:buChar char="●"/>
            </a:pPr>
            <a:r>
              <a:rPr lang="en-US" sz="1800">
                <a:solidFill>
                  <a:schemeClr val="lt1"/>
                </a:solidFill>
                <a:latin typeface="Arial"/>
                <a:ea typeface="Arial"/>
                <a:cs typeface="Arial"/>
                <a:sym typeface="Arial"/>
              </a:rPr>
              <a:t>This function writes data in binary form to the serial port.  Data is sent in form of bytes or series of bytes.</a:t>
            </a:r>
            <a:endParaRPr/>
          </a:p>
          <a:p>
            <a:pPr indent="-334962" lvl="0" marL="838200" marR="0" rtl="0" algn="l">
              <a:lnSpc>
                <a:spcPct val="115000"/>
              </a:lnSpc>
              <a:spcBef>
                <a:spcPts val="0"/>
              </a:spcBef>
              <a:spcAft>
                <a:spcPts val="0"/>
              </a:spcAft>
              <a:buClr>
                <a:srgbClr val="FFFF00"/>
              </a:buClr>
              <a:buSzPts val="1800"/>
              <a:buFont typeface="Times New Roman"/>
              <a:buChar char="●"/>
            </a:pPr>
            <a:r>
              <a:rPr lang="en-US" sz="1800">
                <a:solidFill>
                  <a:schemeClr val="lt1"/>
                </a:solidFill>
                <a:latin typeface="Arial"/>
                <a:ea typeface="Arial"/>
                <a:cs typeface="Arial"/>
                <a:sym typeface="Arial"/>
              </a:rPr>
              <a:t>Example : Serial.write(100), Serial.write(“Hello”)</a:t>
            </a:r>
            <a:endParaRPr sz="1800">
              <a:solidFill>
                <a:schemeClr val="lt1"/>
              </a:solidFill>
              <a:latin typeface="Arial"/>
              <a:ea typeface="Arial"/>
              <a:cs typeface="Arial"/>
              <a:sym typeface="Arial"/>
            </a:endParaRPr>
          </a:p>
          <a:p>
            <a:pPr indent="0" lvl="0" marL="0" marR="0" rtl="0" algn="l">
              <a:lnSpc>
                <a:spcPct val="90000"/>
              </a:lnSpc>
              <a:spcBef>
                <a:spcPts val="1200"/>
              </a:spcBef>
              <a:spcAft>
                <a:spcPts val="0"/>
              </a:spcAft>
              <a:buClr>
                <a:schemeClr val="dk1"/>
              </a:buClr>
              <a:buSzPts val="1800"/>
              <a:buFont typeface="Arial"/>
              <a:buNone/>
            </a:pPr>
            <a:r>
              <a:t/>
            </a:r>
            <a:endParaRPr sz="1800">
              <a:solidFill>
                <a:schemeClr val="lt1"/>
              </a:solidFill>
              <a:latin typeface="Arial"/>
              <a:ea typeface="Arial"/>
              <a:cs typeface="Arial"/>
              <a:sym typeface="Arial"/>
            </a:endParaRPr>
          </a:p>
          <a:p>
            <a:pPr indent="0" lvl="0" marL="0" marR="0" rtl="0" algn="l">
              <a:lnSpc>
                <a:spcPct val="90000"/>
              </a:lnSpc>
              <a:spcBef>
                <a:spcPts val="1200"/>
              </a:spcBef>
              <a:spcAft>
                <a:spcPts val="1200"/>
              </a:spcAft>
              <a:buClr>
                <a:schemeClr val="dk1"/>
              </a:buClr>
              <a:buSzPts val="1800"/>
              <a:buFont typeface="Arial"/>
              <a:buNone/>
            </a:pPr>
            <a:r>
              <a:t/>
            </a:r>
            <a:endParaRPr sz="1800">
              <a:solidFill>
                <a:schemeClr val="lt1"/>
              </a:solidFill>
              <a:latin typeface="Arial"/>
              <a:ea typeface="Arial"/>
              <a:cs typeface="Arial"/>
              <a:sym typeface="Arial"/>
            </a:endParaRPr>
          </a:p>
        </p:txBody>
      </p:sp>
      <p:sp>
        <p:nvSpPr>
          <p:cNvPr id="222" name="Google Shape;222;p1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1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Arial"/>
              <a:buNone/>
            </a:pPr>
            <a:r>
              <a:rPr lang="en-US">
                <a:solidFill>
                  <a:schemeClr val="lt1"/>
                </a:solidFill>
              </a:rPr>
              <a:t>Serial Communication – </a:t>
            </a:r>
            <a:br>
              <a:rPr lang="en-US">
                <a:solidFill>
                  <a:schemeClr val="lt1"/>
                </a:solidFill>
              </a:rPr>
            </a:br>
            <a:r>
              <a:rPr lang="en-US">
                <a:solidFill>
                  <a:schemeClr val="lt1"/>
                </a:solidFill>
              </a:rPr>
              <a:t>Ultrasonic Sensor</a:t>
            </a:r>
            <a:endParaRPr>
              <a:solidFill>
                <a:schemeClr val="lt1"/>
              </a:solidFill>
            </a:endParaRPr>
          </a:p>
        </p:txBody>
      </p:sp>
      <p:sp>
        <p:nvSpPr>
          <p:cNvPr id="228" name="Google Shape;228;p1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29" name="Google Shape;229;p17"/>
          <p:cNvSpPr txBox="1"/>
          <p:nvPr/>
        </p:nvSpPr>
        <p:spPr>
          <a:xfrm>
            <a:off x="3047222" y="5810251"/>
            <a:ext cx="6097554"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u="sng">
                <a:solidFill>
                  <a:schemeClr val="lt1"/>
                </a:solidFill>
                <a:latin typeface="Arial"/>
                <a:ea typeface="Arial"/>
                <a:cs typeface="Arial"/>
                <a:sym typeface="Arial"/>
                <a:hlinkClick r:id="rId3">
                  <a:extLst>
                    <a:ext uri="{A12FA001-AC4F-418D-AE19-62706E023703}">
                      <ahyp:hlinkClr val="tx"/>
                    </a:ext>
                  </a:extLst>
                </a:hlinkClick>
              </a:rPr>
              <a:t>https://www.tinkercad.com/things/gflLudkC9zF</a:t>
            </a:r>
            <a:r>
              <a:rPr lang="en-US" sz="1800">
                <a:solidFill>
                  <a:schemeClr val="lt1"/>
                </a:solidFill>
                <a:latin typeface="Arial"/>
                <a:ea typeface="Arial"/>
                <a:cs typeface="Arial"/>
                <a:sym typeface="Arial"/>
              </a:rPr>
              <a:t> </a:t>
            </a:r>
            <a:endParaRPr/>
          </a:p>
        </p:txBody>
      </p:sp>
      <p:pic>
        <p:nvPicPr>
          <p:cNvPr id="230" name="Google Shape;230;p17"/>
          <p:cNvPicPr preferRelativeResize="0"/>
          <p:nvPr/>
        </p:nvPicPr>
        <p:blipFill rotWithShape="1">
          <a:blip r:embed="rId4">
            <a:alphaModFix/>
          </a:blip>
          <a:srcRect b="0" l="0" r="0" t="0"/>
          <a:stretch/>
        </p:blipFill>
        <p:spPr>
          <a:xfrm>
            <a:off x="2164871" y="2107883"/>
            <a:ext cx="7862257" cy="352560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1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Arial"/>
              <a:buNone/>
            </a:pPr>
            <a:r>
              <a:rPr lang="en-US">
                <a:solidFill>
                  <a:schemeClr val="lt1"/>
                </a:solidFill>
              </a:rPr>
              <a:t>Pull-Down Resistors</a:t>
            </a:r>
            <a:endParaRPr/>
          </a:p>
        </p:txBody>
      </p:sp>
      <p:sp>
        <p:nvSpPr>
          <p:cNvPr id="236" name="Google Shape;236;p18"/>
          <p:cNvSpPr txBox="1"/>
          <p:nvPr>
            <p:ph idx="1" type="body"/>
          </p:nvPr>
        </p:nvSpPr>
        <p:spPr>
          <a:xfrm>
            <a:off x="838200" y="1825625"/>
            <a:ext cx="663956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100000"/>
              </a:lnSpc>
              <a:spcBef>
                <a:spcPts val="0"/>
              </a:spcBef>
              <a:spcAft>
                <a:spcPts val="0"/>
              </a:spcAft>
              <a:buClr>
                <a:schemeClr val="lt1"/>
              </a:buClr>
              <a:buSzPts val="2000"/>
              <a:buChar char="•"/>
            </a:pPr>
            <a:r>
              <a:rPr lang="en-US" sz="2000">
                <a:solidFill>
                  <a:schemeClr val="lt1"/>
                </a:solidFill>
              </a:rPr>
              <a:t>Pull-down resistors are used in electronic logic circuits to ensure that input settles at logic-0, if external input is disconnected.</a:t>
            </a:r>
            <a:endParaRPr/>
          </a:p>
          <a:p>
            <a:pPr indent="-228600" lvl="0" marL="228600" rtl="0" algn="l">
              <a:lnSpc>
                <a:spcPct val="100000"/>
              </a:lnSpc>
              <a:spcBef>
                <a:spcPts val="1000"/>
              </a:spcBef>
              <a:spcAft>
                <a:spcPts val="0"/>
              </a:spcAft>
              <a:buClr>
                <a:schemeClr val="lt1"/>
              </a:buClr>
              <a:buSzPts val="2000"/>
              <a:buChar char="•"/>
            </a:pPr>
            <a:r>
              <a:rPr lang="en-US" sz="2000">
                <a:solidFill>
                  <a:schemeClr val="lt1"/>
                </a:solidFill>
              </a:rPr>
              <a:t>A floating pin picks up noise and interference from the nearby pins. The pull-down resistor dissipates the noises and maintains the potential of the input pin to zero volts (logic-0).</a:t>
            </a:r>
            <a:endParaRPr/>
          </a:p>
          <a:p>
            <a:pPr indent="0" lvl="0" marL="0" rtl="0" algn="l">
              <a:lnSpc>
                <a:spcPct val="100000"/>
              </a:lnSpc>
              <a:spcBef>
                <a:spcPts val="1000"/>
              </a:spcBef>
              <a:spcAft>
                <a:spcPts val="0"/>
              </a:spcAft>
              <a:buClr>
                <a:schemeClr val="dk1"/>
              </a:buClr>
              <a:buSzPts val="2000"/>
              <a:buNone/>
            </a:pPr>
            <a:r>
              <a:t/>
            </a:r>
            <a:endParaRPr sz="2000">
              <a:solidFill>
                <a:schemeClr val="lt1"/>
              </a:solidFill>
            </a:endParaRPr>
          </a:p>
        </p:txBody>
      </p:sp>
      <p:sp>
        <p:nvSpPr>
          <p:cNvPr id="237" name="Google Shape;237;p1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descr="Pull Down Resistor" id="238" name="Google Shape;238;p18"/>
          <p:cNvPicPr preferRelativeResize="0"/>
          <p:nvPr/>
        </p:nvPicPr>
        <p:blipFill rotWithShape="1">
          <a:blip r:embed="rId3">
            <a:alphaModFix/>
          </a:blip>
          <a:srcRect b="0" l="0" r="0" t="0"/>
          <a:stretch/>
        </p:blipFill>
        <p:spPr>
          <a:xfrm>
            <a:off x="8214995" y="2115031"/>
            <a:ext cx="2743200" cy="3603567"/>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1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Arial"/>
              <a:buNone/>
            </a:pPr>
            <a:r>
              <a:rPr lang="en-US">
                <a:solidFill>
                  <a:schemeClr val="lt1"/>
                </a:solidFill>
              </a:rPr>
              <a:t>Pull-Up Resistors</a:t>
            </a:r>
            <a:endParaRPr/>
          </a:p>
        </p:txBody>
      </p:sp>
      <p:sp>
        <p:nvSpPr>
          <p:cNvPr id="244" name="Google Shape;244;p19"/>
          <p:cNvSpPr txBox="1"/>
          <p:nvPr>
            <p:ph idx="1" type="body"/>
          </p:nvPr>
        </p:nvSpPr>
        <p:spPr>
          <a:xfrm>
            <a:off x="838200" y="1825625"/>
            <a:ext cx="663956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100000"/>
              </a:lnSpc>
              <a:spcBef>
                <a:spcPts val="0"/>
              </a:spcBef>
              <a:spcAft>
                <a:spcPts val="0"/>
              </a:spcAft>
              <a:buClr>
                <a:schemeClr val="lt1"/>
              </a:buClr>
              <a:buSzPts val="2000"/>
              <a:buChar char="•"/>
            </a:pPr>
            <a:r>
              <a:rPr lang="en-US" sz="2000">
                <a:solidFill>
                  <a:schemeClr val="lt1"/>
                </a:solidFill>
              </a:rPr>
              <a:t>Pull-up resistors are used in electronic logic circuits to ensure that input  settles at logic-HIGH  if external input is disconnected.</a:t>
            </a:r>
            <a:endParaRPr/>
          </a:p>
          <a:p>
            <a:pPr indent="-228600" lvl="0" marL="228600" rtl="0" algn="l">
              <a:lnSpc>
                <a:spcPct val="100000"/>
              </a:lnSpc>
              <a:spcBef>
                <a:spcPts val="1000"/>
              </a:spcBef>
              <a:spcAft>
                <a:spcPts val="0"/>
              </a:spcAft>
              <a:buClr>
                <a:schemeClr val="lt1"/>
              </a:buClr>
              <a:buSzPts val="2000"/>
              <a:buChar char="•"/>
            </a:pPr>
            <a:r>
              <a:rPr lang="en-US" sz="2000">
                <a:solidFill>
                  <a:schemeClr val="lt1"/>
                </a:solidFill>
              </a:rPr>
              <a:t>Just because you have nothing at all connected to an input pin doesn't mean it is at zero volts. It means the input pin is floating somewhere between low and high.</a:t>
            </a:r>
            <a:endParaRPr/>
          </a:p>
          <a:p>
            <a:pPr indent="0" lvl="0" marL="0" rtl="0" algn="l">
              <a:lnSpc>
                <a:spcPct val="100000"/>
              </a:lnSpc>
              <a:spcBef>
                <a:spcPts val="1000"/>
              </a:spcBef>
              <a:spcAft>
                <a:spcPts val="0"/>
              </a:spcAft>
              <a:buClr>
                <a:schemeClr val="dk1"/>
              </a:buClr>
              <a:buSzPts val="2000"/>
              <a:buNone/>
            </a:pPr>
            <a:r>
              <a:t/>
            </a:r>
            <a:endParaRPr sz="2000">
              <a:solidFill>
                <a:schemeClr val="lt1"/>
              </a:solidFill>
            </a:endParaRPr>
          </a:p>
        </p:txBody>
      </p:sp>
      <p:sp>
        <p:nvSpPr>
          <p:cNvPr id="245" name="Google Shape;245;p1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descr="Pull Up Resistor" id="246" name="Google Shape;246;p19"/>
          <p:cNvPicPr preferRelativeResize="0"/>
          <p:nvPr/>
        </p:nvPicPr>
        <p:blipFill rotWithShape="1">
          <a:blip r:embed="rId3">
            <a:alphaModFix/>
          </a:blip>
          <a:srcRect b="0" l="0" r="0" t="0"/>
          <a:stretch/>
        </p:blipFill>
        <p:spPr>
          <a:xfrm>
            <a:off x="8219440" y="2018983"/>
            <a:ext cx="2844800" cy="4021513"/>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Arial"/>
              <a:buNone/>
            </a:pPr>
            <a:r>
              <a:rPr lang="en-US">
                <a:solidFill>
                  <a:schemeClr val="lt1"/>
                </a:solidFill>
              </a:rPr>
              <a:t>Block Diagram of a Computer</a:t>
            </a:r>
            <a:endParaRPr/>
          </a:p>
        </p:txBody>
      </p:sp>
      <p:sp>
        <p:nvSpPr>
          <p:cNvPr id="100" name="Google Shape;100;p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grpSp>
        <p:nvGrpSpPr>
          <p:cNvPr id="101" name="Google Shape;101;p2"/>
          <p:cNvGrpSpPr/>
          <p:nvPr/>
        </p:nvGrpSpPr>
        <p:grpSpPr>
          <a:xfrm>
            <a:off x="2934163" y="1842611"/>
            <a:ext cx="6323674" cy="4324509"/>
            <a:chOff x="2934163" y="1842611"/>
            <a:chExt cx="6323674" cy="4324509"/>
          </a:xfrm>
        </p:grpSpPr>
        <p:pic>
          <p:nvPicPr>
            <p:cNvPr descr="Block Diagram of Computer - TutorialsMate" id="102" name="Google Shape;102;p2"/>
            <p:cNvPicPr preferRelativeResize="0"/>
            <p:nvPr/>
          </p:nvPicPr>
          <p:blipFill rotWithShape="1">
            <a:blip r:embed="rId3">
              <a:alphaModFix/>
            </a:blip>
            <a:srcRect b="0" l="0" r="0" t="0"/>
            <a:stretch/>
          </p:blipFill>
          <p:spPr>
            <a:xfrm>
              <a:off x="2934163" y="1842611"/>
              <a:ext cx="6323674" cy="4324509"/>
            </a:xfrm>
            <a:prstGeom prst="rect">
              <a:avLst/>
            </a:prstGeom>
            <a:noFill/>
            <a:ln>
              <a:noFill/>
            </a:ln>
          </p:spPr>
        </p:pic>
        <p:sp>
          <p:nvSpPr>
            <p:cNvPr id="103" name="Google Shape;103;p2"/>
            <p:cNvSpPr/>
            <p:nvPr/>
          </p:nvSpPr>
          <p:spPr>
            <a:xfrm>
              <a:off x="2934163" y="5486400"/>
              <a:ext cx="1637837" cy="68072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2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Arial"/>
              <a:buNone/>
            </a:pPr>
            <a:r>
              <a:rPr lang="en-US">
                <a:solidFill>
                  <a:schemeClr val="lt1"/>
                </a:solidFill>
              </a:rPr>
              <a:t>Reading a Button</a:t>
            </a:r>
            <a:endParaRPr/>
          </a:p>
        </p:txBody>
      </p:sp>
      <p:sp>
        <p:nvSpPr>
          <p:cNvPr id="253" name="Google Shape;253;p20"/>
          <p:cNvSpPr txBox="1"/>
          <p:nvPr>
            <p:ph idx="1" type="body"/>
          </p:nvPr>
        </p:nvSpPr>
        <p:spPr>
          <a:xfrm>
            <a:off x="838200" y="1825625"/>
            <a:ext cx="10515600" cy="476860"/>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lt1"/>
              </a:buClr>
              <a:buSzPts val="2000"/>
              <a:buChar char="•"/>
            </a:pPr>
            <a:r>
              <a:rPr lang="en-US" sz="2000">
                <a:solidFill>
                  <a:schemeClr val="lt1"/>
                </a:solidFill>
              </a:rPr>
              <a:t>Press and hold a button switch.</a:t>
            </a:r>
            <a:endParaRPr/>
          </a:p>
        </p:txBody>
      </p:sp>
      <p:sp>
        <p:nvSpPr>
          <p:cNvPr id="254" name="Google Shape;254;p2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255" name="Google Shape;255;p20"/>
          <p:cNvPicPr preferRelativeResize="0"/>
          <p:nvPr/>
        </p:nvPicPr>
        <p:blipFill rotWithShape="1">
          <a:blip r:embed="rId3">
            <a:alphaModFix/>
          </a:blip>
          <a:srcRect b="0" l="0" r="50386" t="0"/>
          <a:stretch/>
        </p:blipFill>
        <p:spPr>
          <a:xfrm>
            <a:off x="2438400" y="2383765"/>
            <a:ext cx="3411220" cy="2831589"/>
          </a:xfrm>
          <a:prstGeom prst="rect">
            <a:avLst/>
          </a:prstGeom>
          <a:noFill/>
          <a:ln>
            <a:noFill/>
          </a:ln>
        </p:spPr>
      </p:pic>
      <p:pic>
        <p:nvPicPr>
          <p:cNvPr id="256" name="Google Shape;256;p20"/>
          <p:cNvPicPr preferRelativeResize="0"/>
          <p:nvPr/>
        </p:nvPicPr>
        <p:blipFill rotWithShape="1">
          <a:blip r:embed="rId4">
            <a:alphaModFix/>
          </a:blip>
          <a:srcRect b="0" l="50386" r="0" t="0"/>
          <a:stretch/>
        </p:blipFill>
        <p:spPr>
          <a:xfrm>
            <a:off x="6465570" y="2383765"/>
            <a:ext cx="3411220" cy="2831589"/>
          </a:xfrm>
          <a:prstGeom prst="rect">
            <a:avLst/>
          </a:prstGeom>
          <a:noFill/>
          <a:ln>
            <a:noFill/>
          </a:ln>
        </p:spPr>
      </p:pic>
      <p:sp>
        <p:nvSpPr>
          <p:cNvPr id="257" name="Google Shape;257;p20"/>
          <p:cNvSpPr txBox="1"/>
          <p:nvPr/>
        </p:nvSpPr>
        <p:spPr>
          <a:xfrm>
            <a:off x="3448948" y="5279628"/>
            <a:ext cx="1390124"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lt1"/>
                </a:solidFill>
                <a:latin typeface="Arial"/>
                <a:ea typeface="Arial"/>
                <a:cs typeface="Arial"/>
                <a:sym typeface="Arial"/>
              </a:rPr>
              <a:t>Expectation</a:t>
            </a:r>
            <a:endParaRPr/>
          </a:p>
        </p:txBody>
      </p:sp>
      <p:sp>
        <p:nvSpPr>
          <p:cNvPr id="258" name="Google Shape;258;p20"/>
          <p:cNvSpPr txBox="1"/>
          <p:nvPr/>
        </p:nvSpPr>
        <p:spPr>
          <a:xfrm>
            <a:off x="7699306" y="5279628"/>
            <a:ext cx="889987"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lt1"/>
                </a:solidFill>
                <a:latin typeface="Arial"/>
                <a:ea typeface="Arial"/>
                <a:cs typeface="Arial"/>
                <a:sym typeface="Arial"/>
              </a:rPr>
              <a:t>Reality</a:t>
            </a:r>
            <a:endParaRPr/>
          </a:p>
        </p:txBody>
      </p:sp>
      <p:sp>
        <p:nvSpPr>
          <p:cNvPr id="259" name="Google Shape;259;p20"/>
          <p:cNvSpPr txBox="1"/>
          <p:nvPr/>
        </p:nvSpPr>
        <p:spPr>
          <a:xfrm>
            <a:off x="838200" y="5852259"/>
            <a:ext cx="1091437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So, we need to filter the jittering part out. This is achieved by following an algorithm called debouncing.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21"/>
          <p:cNvSpPr txBox="1"/>
          <p:nvPr>
            <p:ph type="title"/>
          </p:nvPr>
        </p:nvSpPr>
        <p:spPr>
          <a:xfrm>
            <a:off x="777250" y="233050"/>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Arial"/>
              <a:buNone/>
            </a:pPr>
            <a:r>
              <a:rPr lang="en-US">
                <a:solidFill>
                  <a:schemeClr val="lt1"/>
                </a:solidFill>
              </a:rPr>
              <a:t>Debouncing a Button</a:t>
            </a:r>
            <a:endParaRPr/>
          </a:p>
        </p:txBody>
      </p:sp>
      <p:sp>
        <p:nvSpPr>
          <p:cNvPr id="265" name="Google Shape;265;p2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266" name="Google Shape;266;p21"/>
          <p:cNvPicPr preferRelativeResize="0"/>
          <p:nvPr/>
        </p:nvPicPr>
        <p:blipFill rotWithShape="1">
          <a:blip r:embed="rId3">
            <a:alphaModFix/>
          </a:blip>
          <a:srcRect b="0" l="0" r="0" t="0"/>
          <a:stretch/>
        </p:blipFill>
        <p:spPr>
          <a:xfrm>
            <a:off x="1845649" y="1771701"/>
            <a:ext cx="3569625" cy="4226501"/>
          </a:xfrm>
          <a:prstGeom prst="rect">
            <a:avLst/>
          </a:prstGeom>
          <a:noFill/>
          <a:ln>
            <a:noFill/>
          </a:ln>
        </p:spPr>
      </p:pic>
      <p:pic>
        <p:nvPicPr>
          <p:cNvPr id="267" name="Google Shape;267;p21"/>
          <p:cNvPicPr preferRelativeResize="0"/>
          <p:nvPr/>
        </p:nvPicPr>
        <p:blipFill rotWithShape="1">
          <a:blip r:embed="rId4">
            <a:alphaModFix/>
          </a:blip>
          <a:srcRect b="0" l="0" r="0" t="0"/>
          <a:stretch/>
        </p:blipFill>
        <p:spPr>
          <a:xfrm>
            <a:off x="6096000" y="1470825"/>
            <a:ext cx="3779525" cy="2730325"/>
          </a:xfrm>
          <a:prstGeom prst="rect">
            <a:avLst/>
          </a:prstGeom>
          <a:noFill/>
          <a:ln>
            <a:noFill/>
          </a:ln>
        </p:spPr>
      </p:pic>
      <p:pic>
        <p:nvPicPr>
          <p:cNvPr id="268" name="Google Shape;268;p21"/>
          <p:cNvPicPr preferRelativeResize="0"/>
          <p:nvPr/>
        </p:nvPicPr>
        <p:blipFill rotWithShape="1">
          <a:blip r:embed="rId5">
            <a:alphaModFix/>
          </a:blip>
          <a:srcRect b="0" l="0" r="0" t="2399"/>
          <a:stretch/>
        </p:blipFill>
        <p:spPr>
          <a:xfrm>
            <a:off x="6096000" y="4201151"/>
            <a:ext cx="3779525" cy="1761575"/>
          </a:xfrm>
          <a:prstGeom prst="rect">
            <a:avLst/>
          </a:prstGeom>
          <a:noFill/>
          <a:ln>
            <a:noFill/>
          </a:ln>
        </p:spPr>
      </p:pic>
      <p:sp>
        <p:nvSpPr>
          <p:cNvPr id="269" name="Google Shape;269;p21"/>
          <p:cNvSpPr txBox="1"/>
          <p:nvPr/>
        </p:nvSpPr>
        <p:spPr>
          <a:xfrm>
            <a:off x="3348700" y="6125625"/>
            <a:ext cx="6746100" cy="40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450">
                <a:solidFill>
                  <a:srgbClr val="FFC000"/>
                </a:solidFill>
                <a:highlight>
                  <a:srgbClr val="EDEBE9"/>
                </a:highlight>
              </a:rPr>
              <a:t>TinkerCad Circuit:</a:t>
            </a:r>
            <a:r>
              <a:rPr lang="en-US" sz="1450">
                <a:solidFill>
                  <a:srgbClr val="ED7D31"/>
                </a:solidFill>
                <a:highlight>
                  <a:srgbClr val="EDEBE9"/>
                </a:highlight>
              </a:rPr>
              <a:t> </a:t>
            </a:r>
            <a:r>
              <a:rPr lang="en-US" sz="1450" u="sng">
                <a:solidFill>
                  <a:srgbClr val="0563C1"/>
                </a:solidFill>
                <a:highlight>
                  <a:srgbClr val="EDEBE9"/>
                </a:highlight>
                <a:hlinkClick r:id="rId6">
                  <a:extLst>
                    <a:ext uri="{A12FA001-AC4F-418D-AE19-62706E023703}">
                      <ahyp:hlinkClr val="tx"/>
                    </a:ext>
                  </a:extLst>
                </a:hlinkClick>
              </a:rPr>
              <a:t>https://www.tinkercad.com/things/0w97JzYOQ7a</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2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Arial"/>
              <a:buNone/>
            </a:pPr>
            <a:r>
              <a:rPr lang="en-US">
                <a:solidFill>
                  <a:schemeClr val="lt1"/>
                </a:solidFill>
              </a:rPr>
              <a:t>Reading Analog Inputs</a:t>
            </a:r>
            <a:endParaRPr/>
          </a:p>
        </p:txBody>
      </p:sp>
      <p:sp>
        <p:nvSpPr>
          <p:cNvPr id="275" name="Google Shape;275;p2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76" name="Google Shape;276;p22"/>
          <p:cNvSpPr txBox="1"/>
          <p:nvPr/>
        </p:nvSpPr>
        <p:spPr>
          <a:xfrm>
            <a:off x="838200" y="1995812"/>
            <a:ext cx="10515600" cy="2587761"/>
          </a:xfrm>
          <a:prstGeom prst="rect">
            <a:avLst/>
          </a:prstGeom>
          <a:noFill/>
          <a:ln>
            <a:noFill/>
          </a:ln>
        </p:spPr>
        <p:txBody>
          <a:bodyPr anchorCtr="0" anchor="t" bIns="91425" lIns="91425" spcFirstLastPara="1" rIns="91425" wrap="square" tIns="91425">
            <a:normAutofit/>
          </a:bodyPr>
          <a:lstStyle/>
          <a:p>
            <a:pPr indent="0" lvl="0" marL="0" marR="0" rtl="0" algn="l">
              <a:lnSpc>
                <a:spcPct val="90000"/>
              </a:lnSpc>
              <a:spcBef>
                <a:spcPts val="1200"/>
              </a:spcBef>
              <a:spcAft>
                <a:spcPts val="0"/>
              </a:spcAft>
              <a:buClr>
                <a:schemeClr val="lt1"/>
              </a:buClr>
              <a:buSzPts val="2400"/>
              <a:buFont typeface="Arial"/>
              <a:buNone/>
            </a:pPr>
            <a:r>
              <a:rPr lang="en-US" sz="2400">
                <a:solidFill>
                  <a:schemeClr val="lt1"/>
                </a:solidFill>
                <a:latin typeface="Arial"/>
                <a:ea typeface="Arial"/>
                <a:cs typeface="Arial"/>
                <a:sym typeface="Arial"/>
              </a:rPr>
              <a:t>Real world is dominated by analog quantities. So, for designing a real life project, we need to get analog inputs and give analog outputs at one point or another, but Computers &amp; Microcontrollers can understand digital signals alone. So, we will be using methods like PWM &amp; ADC to give analog output &amp; analog input to the microcontroller</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23"/>
          <p:cNvSpPr txBox="1"/>
          <p:nvPr>
            <p:ph idx="4294967295" type="body"/>
          </p:nvPr>
        </p:nvSpPr>
        <p:spPr>
          <a:xfrm>
            <a:off x="838200" y="1891710"/>
            <a:ext cx="10515599" cy="4578800"/>
          </a:xfrm>
          <a:prstGeom prst="rect">
            <a:avLst/>
          </a:prstGeom>
          <a:noFill/>
          <a:ln>
            <a:noFill/>
          </a:ln>
        </p:spPr>
        <p:txBody>
          <a:bodyPr anchorCtr="0" anchor="t" bIns="121900" lIns="121900" spcFirstLastPara="1" rIns="121900" wrap="square" tIns="121900">
            <a:normAutofit/>
          </a:bodyPr>
          <a:lstStyle/>
          <a:p>
            <a:pPr indent="-516454" lvl="0" marL="609585" rtl="0" algn="l">
              <a:lnSpc>
                <a:spcPct val="90000"/>
              </a:lnSpc>
              <a:spcBef>
                <a:spcPts val="0"/>
              </a:spcBef>
              <a:spcAft>
                <a:spcPts val="0"/>
              </a:spcAft>
              <a:buClr>
                <a:srgbClr val="FFFF00"/>
              </a:buClr>
              <a:buSzPts val="2000"/>
              <a:buFont typeface="Times New Roman"/>
              <a:buChar char="●"/>
            </a:pPr>
            <a:r>
              <a:rPr lang="en-US" sz="2000">
                <a:solidFill>
                  <a:schemeClr val="lt1"/>
                </a:solidFill>
                <a:latin typeface="Arial"/>
                <a:ea typeface="Arial"/>
                <a:cs typeface="Arial"/>
                <a:sym typeface="Arial"/>
              </a:rPr>
              <a:t>Used for converting analog signals to digital signals.</a:t>
            </a:r>
            <a:endParaRPr sz="2000">
              <a:solidFill>
                <a:schemeClr val="lt1"/>
              </a:solidFill>
              <a:latin typeface="Arial"/>
              <a:ea typeface="Arial"/>
              <a:cs typeface="Arial"/>
              <a:sym typeface="Arial"/>
            </a:endParaRPr>
          </a:p>
          <a:p>
            <a:pPr indent="-516454" lvl="0" marL="609585" rtl="0" algn="l">
              <a:lnSpc>
                <a:spcPct val="90000"/>
              </a:lnSpc>
              <a:spcBef>
                <a:spcPts val="0"/>
              </a:spcBef>
              <a:spcAft>
                <a:spcPts val="0"/>
              </a:spcAft>
              <a:buClr>
                <a:srgbClr val="FFFF00"/>
              </a:buClr>
              <a:buSzPts val="2000"/>
              <a:buFont typeface="Times New Roman"/>
              <a:buChar char="●"/>
            </a:pPr>
            <a:r>
              <a:rPr lang="en-US" sz="2000">
                <a:solidFill>
                  <a:schemeClr val="lt1"/>
                </a:solidFill>
                <a:latin typeface="Arial"/>
                <a:ea typeface="Arial"/>
                <a:cs typeface="Arial"/>
                <a:sym typeface="Arial"/>
              </a:rPr>
              <a:t>Arduino Uno has 6 0n-board ADC channels which can be used to read analog signal in the range 0-5V.</a:t>
            </a:r>
            <a:endParaRPr sz="2000">
              <a:solidFill>
                <a:schemeClr val="lt1"/>
              </a:solidFill>
              <a:latin typeface="Arial"/>
              <a:ea typeface="Arial"/>
              <a:cs typeface="Arial"/>
              <a:sym typeface="Arial"/>
            </a:endParaRPr>
          </a:p>
          <a:p>
            <a:pPr indent="-516454" lvl="0" marL="609585" rtl="0" algn="l">
              <a:lnSpc>
                <a:spcPct val="90000"/>
              </a:lnSpc>
              <a:spcBef>
                <a:spcPts val="0"/>
              </a:spcBef>
              <a:spcAft>
                <a:spcPts val="0"/>
              </a:spcAft>
              <a:buClr>
                <a:srgbClr val="FFFF00"/>
              </a:buClr>
              <a:buSzPts val="2000"/>
              <a:buFont typeface="Times New Roman"/>
              <a:buChar char="●"/>
            </a:pPr>
            <a:r>
              <a:rPr lang="en-US" sz="2000">
                <a:solidFill>
                  <a:schemeClr val="lt1"/>
                </a:solidFill>
                <a:latin typeface="Arial"/>
                <a:ea typeface="Arial"/>
                <a:cs typeface="Arial"/>
                <a:sym typeface="Arial"/>
              </a:rPr>
              <a:t>It has 10-bit ADC means it will give digital value in the range of 0 – 1023 (2^10). </a:t>
            </a:r>
            <a:endParaRPr sz="2000">
              <a:solidFill>
                <a:schemeClr val="lt1"/>
              </a:solidFill>
              <a:latin typeface="Arial"/>
              <a:ea typeface="Arial"/>
              <a:cs typeface="Arial"/>
              <a:sym typeface="Arial"/>
            </a:endParaRPr>
          </a:p>
          <a:p>
            <a:pPr indent="-516454" lvl="0" marL="609585" rtl="0" algn="l">
              <a:lnSpc>
                <a:spcPct val="90000"/>
              </a:lnSpc>
              <a:spcBef>
                <a:spcPts val="0"/>
              </a:spcBef>
              <a:spcAft>
                <a:spcPts val="0"/>
              </a:spcAft>
              <a:buClr>
                <a:srgbClr val="FFFF00"/>
              </a:buClr>
              <a:buSzPts val="2000"/>
              <a:buFont typeface="Times New Roman"/>
              <a:buChar char="●"/>
            </a:pPr>
            <a:r>
              <a:rPr lang="en-US" sz="2000">
                <a:solidFill>
                  <a:schemeClr val="lt1"/>
                </a:solidFill>
                <a:latin typeface="Arial"/>
                <a:ea typeface="Arial"/>
                <a:cs typeface="Arial"/>
                <a:sym typeface="Arial"/>
              </a:rPr>
              <a:t>This is called as resolution which indicates the number of discrete values it can produce over the range of analog values.</a:t>
            </a:r>
            <a:endParaRPr sz="2000">
              <a:solidFill>
                <a:schemeClr val="lt1"/>
              </a:solidFill>
              <a:latin typeface="Arial"/>
              <a:ea typeface="Arial"/>
              <a:cs typeface="Arial"/>
              <a:sym typeface="Arial"/>
            </a:endParaRPr>
          </a:p>
          <a:p>
            <a:pPr indent="0" lvl="0" marL="1015975" rtl="0" algn="l">
              <a:lnSpc>
                <a:spcPct val="90000"/>
              </a:lnSpc>
              <a:spcBef>
                <a:spcPts val="1600"/>
              </a:spcBef>
              <a:spcAft>
                <a:spcPts val="0"/>
              </a:spcAft>
              <a:buClr>
                <a:schemeClr val="dk1"/>
              </a:buClr>
              <a:buSzPts val="2000"/>
              <a:buNone/>
            </a:pPr>
            <a:r>
              <a:t/>
            </a:r>
            <a:endParaRPr sz="2000">
              <a:solidFill>
                <a:schemeClr val="lt1"/>
              </a:solidFill>
              <a:latin typeface="Arial"/>
              <a:ea typeface="Arial"/>
              <a:cs typeface="Arial"/>
              <a:sym typeface="Arial"/>
            </a:endParaRPr>
          </a:p>
          <a:p>
            <a:pPr indent="0" lvl="0" marL="0" rtl="0" algn="l">
              <a:lnSpc>
                <a:spcPct val="90000"/>
              </a:lnSpc>
              <a:spcBef>
                <a:spcPts val="1600"/>
              </a:spcBef>
              <a:spcAft>
                <a:spcPts val="0"/>
              </a:spcAft>
              <a:buClr>
                <a:schemeClr val="dk1"/>
              </a:buClr>
              <a:buSzPts val="2000"/>
              <a:buNone/>
            </a:pPr>
            <a:r>
              <a:t/>
            </a:r>
            <a:endParaRPr sz="2000">
              <a:solidFill>
                <a:schemeClr val="lt1"/>
              </a:solidFill>
              <a:latin typeface="Arial"/>
              <a:ea typeface="Arial"/>
              <a:cs typeface="Arial"/>
              <a:sym typeface="Arial"/>
            </a:endParaRPr>
          </a:p>
          <a:p>
            <a:pPr indent="0" lvl="0" marL="0" rtl="0" algn="l">
              <a:lnSpc>
                <a:spcPct val="90000"/>
              </a:lnSpc>
              <a:spcBef>
                <a:spcPts val="1600"/>
              </a:spcBef>
              <a:spcAft>
                <a:spcPts val="0"/>
              </a:spcAft>
              <a:buClr>
                <a:schemeClr val="dk1"/>
              </a:buClr>
              <a:buSzPts val="2000"/>
              <a:buNone/>
            </a:pPr>
            <a:r>
              <a:t/>
            </a:r>
            <a:endParaRPr sz="2000">
              <a:solidFill>
                <a:schemeClr val="lt1"/>
              </a:solidFill>
              <a:latin typeface="Arial"/>
              <a:ea typeface="Arial"/>
              <a:cs typeface="Arial"/>
              <a:sym typeface="Arial"/>
            </a:endParaRPr>
          </a:p>
          <a:p>
            <a:pPr indent="0" lvl="0" marL="0" rtl="0" algn="l">
              <a:lnSpc>
                <a:spcPct val="90000"/>
              </a:lnSpc>
              <a:spcBef>
                <a:spcPts val="1600"/>
              </a:spcBef>
              <a:spcAft>
                <a:spcPts val="1600"/>
              </a:spcAft>
              <a:buClr>
                <a:schemeClr val="dk1"/>
              </a:buClr>
              <a:buSzPts val="2000"/>
              <a:buNone/>
            </a:pPr>
            <a:r>
              <a:t/>
            </a:r>
            <a:endParaRPr sz="2000">
              <a:solidFill>
                <a:schemeClr val="lt1"/>
              </a:solidFill>
              <a:latin typeface="Arial"/>
              <a:ea typeface="Arial"/>
              <a:cs typeface="Arial"/>
              <a:sym typeface="Arial"/>
            </a:endParaRPr>
          </a:p>
        </p:txBody>
      </p:sp>
      <p:sp>
        <p:nvSpPr>
          <p:cNvPr id="282" name="Google Shape;282;p23"/>
          <p:cNvSpPr txBox="1"/>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lt1"/>
              </a:buClr>
              <a:buSzPts val="4400"/>
              <a:buFont typeface="Arial"/>
              <a:buNone/>
            </a:pPr>
            <a:r>
              <a:rPr lang="en-US" sz="4400">
                <a:solidFill>
                  <a:schemeClr val="lt1"/>
                </a:solidFill>
                <a:latin typeface="Arial"/>
                <a:ea typeface="Arial"/>
                <a:cs typeface="Arial"/>
                <a:sym typeface="Arial"/>
              </a:rPr>
              <a:t>Analog to Digital Converters (ADCs)</a:t>
            </a:r>
            <a:endParaRPr/>
          </a:p>
        </p:txBody>
      </p:sp>
      <p:sp>
        <p:nvSpPr>
          <p:cNvPr id="283" name="Google Shape;283;p23"/>
          <p:cNvSpPr txBox="1"/>
          <p:nvPr/>
        </p:nvSpPr>
        <p:spPr>
          <a:xfrm>
            <a:off x="726450" y="4086450"/>
            <a:ext cx="5796300" cy="1941000"/>
          </a:xfrm>
          <a:prstGeom prst="rect">
            <a:avLst/>
          </a:prstGeom>
          <a:noFill/>
          <a:ln>
            <a:noFill/>
          </a:ln>
        </p:spPr>
        <p:txBody>
          <a:bodyPr anchorCtr="0" anchor="t" bIns="45700" lIns="91425" spcFirstLastPara="1" rIns="91425" wrap="square" tIns="45700">
            <a:spAutoFit/>
          </a:bodyPr>
          <a:lstStyle/>
          <a:p>
            <a:pPr indent="0" lvl="0" marL="0" marR="0" rtl="0" algn="l">
              <a:lnSpc>
                <a:spcPct val="115000"/>
              </a:lnSpc>
              <a:spcBef>
                <a:spcPts val="0"/>
              </a:spcBef>
              <a:spcAft>
                <a:spcPts val="0"/>
              </a:spcAft>
              <a:buNone/>
            </a:pPr>
            <a:r>
              <a:rPr lang="en-US" sz="1800">
                <a:solidFill>
                  <a:schemeClr val="lt1"/>
                </a:solidFill>
                <a:latin typeface="Arial"/>
                <a:ea typeface="Arial"/>
                <a:cs typeface="Arial"/>
                <a:sym typeface="Arial"/>
              </a:rPr>
              <a:t>Digital Output value Calculation:</a:t>
            </a:r>
            <a:endParaRPr/>
          </a:p>
          <a:p>
            <a:pPr indent="457200" lvl="0" marL="0" marR="0" rtl="0" algn="l">
              <a:lnSpc>
                <a:spcPct val="115000"/>
              </a:lnSpc>
              <a:spcBef>
                <a:spcPts val="1600"/>
              </a:spcBef>
              <a:spcAft>
                <a:spcPts val="0"/>
              </a:spcAft>
              <a:buNone/>
            </a:pPr>
            <a:r>
              <a:rPr lang="en-US" sz="1800">
                <a:solidFill>
                  <a:schemeClr val="lt1"/>
                </a:solidFill>
                <a:latin typeface="Arial"/>
                <a:ea typeface="Arial"/>
                <a:cs typeface="Arial"/>
                <a:sym typeface="Arial"/>
              </a:rPr>
              <a:t>ADC Resolution = Vref / ((2^n) - 1)</a:t>
            </a:r>
            <a:endParaRPr/>
          </a:p>
          <a:p>
            <a:pPr indent="457200" lvl="0" marL="0" marR="0" rtl="0" algn="l">
              <a:lnSpc>
                <a:spcPct val="115000"/>
              </a:lnSpc>
              <a:spcBef>
                <a:spcPts val="1600"/>
              </a:spcBef>
              <a:spcAft>
                <a:spcPts val="0"/>
              </a:spcAft>
              <a:buNone/>
            </a:pPr>
            <a:r>
              <a:rPr lang="en-US" sz="1800">
                <a:solidFill>
                  <a:schemeClr val="lt1"/>
                </a:solidFill>
                <a:latin typeface="Arial"/>
                <a:ea typeface="Arial"/>
                <a:cs typeface="Arial"/>
                <a:sym typeface="Arial"/>
              </a:rPr>
              <a:t>Digital Output = Vin/Resolution = (Vin/Vref)*(2^n-1</a:t>
            </a:r>
            <a:r>
              <a:rPr lang="en-US" sz="1800">
                <a:solidFill>
                  <a:schemeClr val="lt1"/>
                </a:solidFill>
              </a:rPr>
              <a:t>)</a:t>
            </a:r>
            <a:endParaRPr/>
          </a:p>
          <a:p>
            <a:pPr indent="457200" lvl="0" marL="0" marR="0" rtl="0" algn="l">
              <a:lnSpc>
                <a:spcPct val="115000"/>
              </a:lnSpc>
              <a:spcBef>
                <a:spcPts val="1600"/>
              </a:spcBef>
              <a:spcAft>
                <a:spcPts val="0"/>
              </a:spcAft>
              <a:buNone/>
            </a:pPr>
            <a:r>
              <a:rPr lang="en-US" sz="1800">
                <a:solidFill>
                  <a:schemeClr val="lt1"/>
                </a:solidFill>
                <a:latin typeface="Arial"/>
                <a:ea typeface="Arial"/>
                <a:cs typeface="Arial"/>
                <a:sym typeface="Arial"/>
              </a:rPr>
              <a:t>out = digital value * (Vref/2^n – 1)</a:t>
            </a:r>
            <a:endParaRPr sz="100">
              <a:solidFill>
                <a:schemeClr val="lt1"/>
              </a:solidFill>
              <a:latin typeface="Arial"/>
              <a:ea typeface="Arial"/>
              <a:cs typeface="Arial"/>
              <a:sym typeface="Arial"/>
            </a:endParaRPr>
          </a:p>
        </p:txBody>
      </p:sp>
      <p:pic>
        <p:nvPicPr>
          <p:cNvPr id="284" name="Google Shape;284;p23"/>
          <p:cNvPicPr preferRelativeResize="0"/>
          <p:nvPr/>
        </p:nvPicPr>
        <p:blipFill>
          <a:blip r:embed="rId3">
            <a:alphaModFix/>
          </a:blip>
          <a:stretch>
            <a:fillRect/>
          </a:stretch>
        </p:blipFill>
        <p:spPr>
          <a:xfrm>
            <a:off x="7125975" y="3664263"/>
            <a:ext cx="3771900" cy="29432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2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290" name="Google Shape;290;p24"/>
          <p:cNvPicPr preferRelativeResize="0"/>
          <p:nvPr/>
        </p:nvPicPr>
        <p:blipFill rotWithShape="1">
          <a:blip r:embed="rId3">
            <a:alphaModFix/>
          </a:blip>
          <a:srcRect b="0" l="0" r="0" t="0"/>
          <a:stretch/>
        </p:blipFill>
        <p:spPr>
          <a:xfrm>
            <a:off x="5463251" y="2419103"/>
            <a:ext cx="6230378" cy="3309577"/>
          </a:xfrm>
          <a:prstGeom prst="rect">
            <a:avLst/>
          </a:prstGeom>
          <a:noFill/>
          <a:ln>
            <a:noFill/>
          </a:ln>
        </p:spPr>
      </p:pic>
      <p:pic>
        <p:nvPicPr>
          <p:cNvPr id="291" name="Google Shape;291;p24"/>
          <p:cNvPicPr preferRelativeResize="0"/>
          <p:nvPr/>
        </p:nvPicPr>
        <p:blipFill rotWithShape="1">
          <a:blip r:embed="rId4">
            <a:alphaModFix/>
          </a:blip>
          <a:srcRect b="0" l="0" r="0" t="0"/>
          <a:stretch/>
        </p:blipFill>
        <p:spPr>
          <a:xfrm>
            <a:off x="536447" y="1967691"/>
            <a:ext cx="4834208" cy="4212403"/>
          </a:xfrm>
          <a:prstGeom prst="rect">
            <a:avLst/>
          </a:prstGeom>
          <a:noFill/>
          <a:ln>
            <a:noFill/>
          </a:ln>
        </p:spPr>
      </p:pic>
      <p:sp>
        <p:nvSpPr>
          <p:cNvPr id="292" name="Google Shape;292;p24"/>
          <p:cNvSpPr txBox="1"/>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lt1"/>
              </a:buClr>
              <a:buSzPts val="4400"/>
              <a:buFont typeface="Arial"/>
              <a:buNone/>
            </a:pPr>
            <a:r>
              <a:rPr lang="en-US" sz="4400">
                <a:solidFill>
                  <a:schemeClr val="lt1"/>
                </a:solidFill>
                <a:latin typeface="Arial"/>
                <a:ea typeface="Arial"/>
                <a:cs typeface="Arial"/>
                <a:sym typeface="Arial"/>
              </a:rPr>
              <a:t>Analog to Digital Converters (ADCs)</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25"/>
          <p:cNvSpPr txBox="1"/>
          <p:nvPr>
            <p:ph idx="4294967295" type="body"/>
          </p:nvPr>
        </p:nvSpPr>
        <p:spPr>
          <a:xfrm>
            <a:off x="613200" y="1620456"/>
            <a:ext cx="10965600" cy="4690944"/>
          </a:xfrm>
          <a:prstGeom prst="rect">
            <a:avLst/>
          </a:prstGeom>
          <a:noFill/>
          <a:ln>
            <a:noFill/>
          </a:ln>
        </p:spPr>
        <p:txBody>
          <a:bodyPr anchorCtr="0" anchor="t" bIns="121900" lIns="121900" spcFirstLastPara="1" rIns="121900" wrap="square" tIns="121900">
            <a:normAutofit/>
          </a:bodyPr>
          <a:lstStyle/>
          <a:p>
            <a:pPr indent="0" lvl="0" marL="0" rtl="0" algn="l">
              <a:lnSpc>
                <a:spcPct val="90000"/>
              </a:lnSpc>
              <a:spcBef>
                <a:spcPts val="1600"/>
              </a:spcBef>
              <a:spcAft>
                <a:spcPts val="0"/>
              </a:spcAft>
              <a:buClr>
                <a:schemeClr val="lt1"/>
              </a:buClr>
              <a:buSzPts val="2800"/>
              <a:buNone/>
            </a:pPr>
            <a:r>
              <a:rPr lang="en-US">
                <a:solidFill>
                  <a:schemeClr val="lt1"/>
                </a:solidFill>
                <a:latin typeface="Arial"/>
                <a:ea typeface="Arial"/>
                <a:cs typeface="Arial"/>
                <a:sym typeface="Arial"/>
              </a:rPr>
              <a:t>analogRead (pin)</a:t>
            </a:r>
            <a:endParaRPr>
              <a:solidFill>
                <a:schemeClr val="lt1"/>
              </a:solidFill>
              <a:latin typeface="Arial"/>
              <a:ea typeface="Arial"/>
              <a:cs typeface="Arial"/>
              <a:sym typeface="Arial"/>
            </a:endParaRPr>
          </a:p>
          <a:p>
            <a:pPr indent="-482588" lvl="0" marL="609585" rtl="0" algn="l">
              <a:lnSpc>
                <a:spcPct val="90000"/>
              </a:lnSpc>
              <a:spcBef>
                <a:spcPts val="1600"/>
              </a:spcBef>
              <a:spcAft>
                <a:spcPts val="0"/>
              </a:spcAft>
              <a:buClr>
                <a:srgbClr val="FFFF00"/>
              </a:buClr>
              <a:buSzPts val="2100"/>
              <a:buFont typeface="Times New Roman"/>
              <a:buChar char="●"/>
            </a:pPr>
            <a:r>
              <a:rPr lang="en-US">
                <a:solidFill>
                  <a:schemeClr val="lt1"/>
                </a:solidFill>
                <a:latin typeface="Arial"/>
                <a:ea typeface="Arial"/>
                <a:cs typeface="Arial"/>
                <a:sym typeface="Arial"/>
              </a:rPr>
              <a:t>This function is used to read analog value from specified analog pin.</a:t>
            </a:r>
            <a:endParaRPr>
              <a:solidFill>
                <a:schemeClr val="lt1"/>
              </a:solidFill>
              <a:latin typeface="Arial"/>
              <a:ea typeface="Arial"/>
              <a:cs typeface="Arial"/>
              <a:sym typeface="Arial"/>
            </a:endParaRPr>
          </a:p>
          <a:p>
            <a:pPr indent="-482588" lvl="0" marL="609585" rtl="0" algn="l">
              <a:lnSpc>
                <a:spcPct val="90000"/>
              </a:lnSpc>
              <a:spcBef>
                <a:spcPts val="0"/>
              </a:spcBef>
              <a:spcAft>
                <a:spcPts val="0"/>
              </a:spcAft>
              <a:buClr>
                <a:srgbClr val="FFFF00"/>
              </a:buClr>
              <a:buSzPts val="2100"/>
              <a:buFont typeface="Times New Roman"/>
              <a:buChar char="●"/>
            </a:pPr>
            <a:r>
              <a:rPr b="1" lang="en-US">
                <a:solidFill>
                  <a:schemeClr val="lt1"/>
                </a:solidFill>
                <a:latin typeface="Arial"/>
                <a:ea typeface="Arial"/>
                <a:cs typeface="Arial"/>
                <a:sym typeface="Arial"/>
              </a:rPr>
              <a:t>pin - </a:t>
            </a:r>
            <a:r>
              <a:rPr lang="en-US">
                <a:solidFill>
                  <a:schemeClr val="lt1"/>
                </a:solidFill>
                <a:latin typeface="Arial"/>
                <a:ea typeface="Arial"/>
                <a:cs typeface="Arial"/>
                <a:sym typeface="Arial"/>
              </a:rPr>
              <a:t>number of analog pin which we want to read</a:t>
            </a:r>
            <a:endParaRPr>
              <a:solidFill>
                <a:schemeClr val="lt1"/>
              </a:solidFill>
              <a:latin typeface="Arial"/>
              <a:ea typeface="Arial"/>
              <a:cs typeface="Arial"/>
              <a:sym typeface="Arial"/>
            </a:endParaRPr>
          </a:p>
          <a:p>
            <a:pPr indent="-482588" lvl="0" marL="609585" rtl="0" algn="l">
              <a:lnSpc>
                <a:spcPct val="90000"/>
              </a:lnSpc>
              <a:spcBef>
                <a:spcPts val="0"/>
              </a:spcBef>
              <a:spcAft>
                <a:spcPts val="0"/>
              </a:spcAft>
              <a:buClr>
                <a:srgbClr val="FFFF00"/>
              </a:buClr>
              <a:buSzPts val="2100"/>
              <a:buFont typeface="Times New Roman"/>
              <a:buChar char="●"/>
            </a:pPr>
            <a:r>
              <a:rPr b="1" lang="en-US">
                <a:solidFill>
                  <a:schemeClr val="lt1"/>
                </a:solidFill>
                <a:latin typeface="Arial"/>
                <a:ea typeface="Arial"/>
                <a:cs typeface="Arial"/>
                <a:sym typeface="Arial"/>
              </a:rPr>
              <a:t>returns - </a:t>
            </a:r>
            <a:r>
              <a:rPr lang="en-US">
                <a:solidFill>
                  <a:schemeClr val="lt1"/>
                </a:solidFill>
                <a:latin typeface="Arial"/>
                <a:ea typeface="Arial"/>
                <a:cs typeface="Arial"/>
                <a:sym typeface="Arial"/>
              </a:rPr>
              <a:t>digital value 0 – 1023 </a:t>
            </a:r>
            <a:endParaRPr sz="3067">
              <a:solidFill>
                <a:schemeClr val="lt1"/>
              </a:solidFill>
              <a:latin typeface="Arial"/>
              <a:ea typeface="Arial"/>
              <a:cs typeface="Arial"/>
              <a:sym typeface="Arial"/>
            </a:endParaRPr>
          </a:p>
          <a:p>
            <a:pPr indent="-482588" lvl="0" marL="609585" rtl="0" algn="l">
              <a:lnSpc>
                <a:spcPct val="90000"/>
              </a:lnSpc>
              <a:spcBef>
                <a:spcPts val="0"/>
              </a:spcBef>
              <a:spcAft>
                <a:spcPts val="0"/>
              </a:spcAft>
              <a:buClr>
                <a:srgbClr val="FFFF00"/>
              </a:buClr>
              <a:buSzPts val="2100"/>
              <a:buFont typeface="Times New Roman"/>
              <a:buChar char="●"/>
            </a:pPr>
            <a:r>
              <a:rPr b="1" lang="en-US">
                <a:solidFill>
                  <a:schemeClr val="lt1"/>
                </a:solidFill>
                <a:latin typeface="Arial"/>
                <a:ea typeface="Arial"/>
                <a:cs typeface="Arial"/>
                <a:sym typeface="Arial"/>
              </a:rPr>
              <a:t>e.g. </a:t>
            </a:r>
            <a:r>
              <a:rPr lang="en-US">
                <a:solidFill>
                  <a:schemeClr val="lt1"/>
                </a:solidFill>
                <a:latin typeface="Arial"/>
                <a:ea typeface="Arial"/>
                <a:cs typeface="Arial"/>
                <a:sym typeface="Arial"/>
              </a:rPr>
              <a:t>analogRead(A0) //read analog value at A0 channel</a:t>
            </a:r>
            <a:endParaRPr>
              <a:solidFill>
                <a:schemeClr val="lt1"/>
              </a:solidFill>
              <a:latin typeface="Arial"/>
              <a:ea typeface="Arial"/>
              <a:cs typeface="Arial"/>
              <a:sym typeface="Arial"/>
            </a:endParaRPr>
          </a:p>
          <a:p>
            <a:pPr indent="0" lvl="0" marL="0" rtl="0" algn="l">
              <a:lnSpc>
                <a:spcPct val="90000"/>
              </a:lnSpc>
              <a:spcBef>
                <a:spcPts val="1600"/>
              </a:spcBef>
              <a:spcAft>
                <a:spcPts val="0"/>
              </a:spcAft>
              <a:buClr>
                <a:schemeClr val="lt1"/>
              </a:buClr>
              <a:buSzPts val="2800"/>
              <a:buNone/>
            </a:pPr>
            <a:r>
              <a:rPr lang="en-US">
                <a:solidFill>
                  <a:schemeClr val="lt1"/>
                </a:solidFill>
                <a:latin typeface="Arial"/>
                <a:ea typeface="Arial"/>
                <a:cs typeface="Arial"/>
                <a:sym typeface="Arial"/>
              </a:rPr>
              <a:t>analogReference (type)</a:t>
            </a:r>
            <a:endParaRPr>
              <a:solidFill>
                <a:schemeClr val="lt1"/>
              </a:solidFill>
              <a:latin typeface="Arial"/>
              <a:ea typeface="Arial"/>
              <a:cs typeface="Arial"/>
              <a:sym typeface="Arial"/>
            </a:endParaRPr>
          </a:p>
          <a:p>
            <a:pPr indent="-414855" lvl="0" marL="609585" rtl="0" algn="l">
              <a:lnSpc>
                <a:spcPct val="90000"/>
              </a:lnSpc>
              <a:spcBef>
                <a:spcPts val="1600"/>
              </a:spcBef>
              <a:spcAft>
                <a:spcPts val="0"/>
              </a:spcAft>
              <a:buClr>
                <a:srgbClr val="FFFF00"/>
              </a:buClr>
              <a:buSzPts val="1300"/>
              <a:buFont typeface="Times New Roman"/>
              <a:buChar char="●"/>
            </a:pPr>
            <a:r>
              <a:rPr lang="en-US">
                <a:solidFill>
                  <a:schemeClr val="lt1"/>
                </a:solidFill>
                <a:latin typeface="Arial"/>
                <a:ea typeface="Arial"/>
                <a:cs typeface="Arial"/>
                <a:sym typeface="Arial"/>
              </a:rPr>
              <a:t>This function is used for configuring the reference voltage used for analog input</a:t>
            </a:r>
            <a:r>
              <a:rPr lang="en-US" sz="2667">
                <a:solidFill>
                  <a:schemeClr val="lt1"/>
                </a:solidFill>
                <a:latin typeface="Arial"/>
                <a:ea typeface="Arial"/>
                <a:cs typeface="Arial"/>
                <a:sym typeface="Arial"/>
              </a:rPr>
              <a:t>.</a:t>
            </a:r>
            <a:endParaRPr sz="2667">
              <a:solidFill>
                <a:schemeClr val="lt1"/>
              </a:solidFill>
              <a:latin typeface="Arial"/>
              <a:ea typeface="Arial"/>
              <a:cs typeface="Arial"/>
              <a:sym typeface="Arial"/>
            </a:endParaRPr>
          </a:p>
          <a:p>
            <a:pPr indent="0" lvl="0" marL="0" rtl="0" algn="l">
              <a:lnSpc>
                <a:spcPct val="90000"/>
              </a:lnSpc>
              <a:spcBef>
                <a:spcPts val="1600"/>
              </a:spcBef>
              <a:spcAft>
                <a:spcPts val="1600"/>
              </a:spcAft>
              <a:buClr>
                <a:schemeClr val="dk1"/>
              </a:buClr>
              <a:buSzPts val="2800"/>
              <a:buNone/>
            </a:pPr>
            <a:r>
              <a:t/>
            </a:r>
            <a:endParaRPr>
              <a:solidFill>
                <a:schemeClr val="lt1"/>
              </a:solidFill>
              <a:latin typeface="Arial"/>
              <a:ea typeface="Arial"/>
              <a:cs typeface="Arial"/>
              <a:sym typeface="Arial"/>
            </a:endParaRPr>
          </a:p>
        </p:txBody>
      </p:sp>
      <p:sp>
        <p:nvSpPr>
          <p:cNvPr id="298" name="Google Shape;298;p25"/>
          <p:cNvSpPr txBox="1"/>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lt1"/>
              </a:buClr>
              <a:buSzPts val="4400"/>
              <a:buFont typeface="Arial"/>
              <a:buNone/>
            </a:pPr>
            <a:r>
              <a:rPr lang="en-US" sz="4400">
                <a:solidFill>
                  <a:schemeClr val="lt1"/>
                </a:solidFill>
                <a:latin typeface="Arial"/>
                <a:ea typeface="Arial"/>
                <a:cs typeface="Arial"/>
                <a:sym typeface="Arial"/>
              </a:rPr>
              <a:t>ADC Functions</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2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Arial"/>
              <a:buNone/>
            </a:pPr>
            <a:r>
              <a:rPr lang="en-US">
                <a:solidFill>
                  <a:schemeClr val="lt1"/>
                </a:solidFill>
              </a:rPr>
              <a:t>Reading a Potentiometer</a:t>
            </a:r>
            <a:endParaRPr/>
          </a:p>
        </p:txBody>
      </p:sp>
      <p:sp>
        <p:nvSpPr>
          <p:cNvPr id="304" name="Google Shape;304;p2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305" name="Google Shape;305;p26"/>
          <p:cNvPicPr preferRelativeResize="0"/>
          <p:nvPr/>
        </p:nvPicPr>
        <p:blipFill rotWithShape="1">
          <a:blip r:embed="rId3">
            <a:alphaModFix/>
          </a:blip>
          <a:srcRect b="0" l="0" r="0" t="0"/>
          <a:stretch/>
        </p:blipFill>
        <p:spPr>
          <a:xfrm>
            <a:off x="838200" y="1690688"/>
            <a:ext cx="3740388" cy="4421036"/>
          </a:xfrm>
          <a:prstGeom prst="rect">
            <a:avLst/>
          </a:prstGeom>
          <a:noFill/>
          <a:ln>
            <a:noFill/>
          </a:ln>
        </p:spPr>
      </p:pic>
      <p:sp>
        <p:nvSpPr>
          <p:cNvPr id="306" name="Google Shape;306;p26"/>
          <p:cNvSpPr txBox="1"/>
          <p:nvPr/>
        </p:nvSpPr>
        <p:spPr>
          <a:xfrm>
            <a:off x="4838100" y="3162542"/>
            <a:ext cx="6797174"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Tinkercad Circuit to read a potentiometer and print the analog values in the Serial Monitor: </a:t>
            </a:r>
            <a:r>
              <a:rPr lang="en-US" sz="1800" u="sng">
                <a:solidFill>
                  <a:schemeClr val="lt1"/>
                </a:solidFill>
                <a:latin typeface="Arial"/>
                <a:ea typeface="Arial"/>
                <a:cs typeface="Arial"/>
                <a:sym typeface="Arial"/>
                <a:hlinkClick r:id="rId4">
                  <a:extLst>
                    <a:ext uri="{A12FA001-AC4F-418D-AE19-62706E023703}">
                      <ahyp:hlinkClr val="tx"/>
                    </a:ext>
                  </a:extLst>
                </a:hlinkClick>
              </a:rPr>
              <a:t>https://www.tinkercad.com/things/3c9cS88QSe9-reading-a-potentiometer</a:t>
            </a:r>
            <a:r>
              <a:rPr lang="en-US" sz="1800">
                <a:solidFill>
                  <a:schemeClr val="lt1"/>
                </a:solidFill>
                <a:latin typeface="Arial"/>
                <a:ea typeface="Arial"/>
                <a:cs typeface="Arial"/>
                <a:sym typeface="Arial"/>
              </a:rPr>
              <a:t>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2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Arial"/>
              <a:buNone/>
            </a:pPr>
            <a:r>
              <a:rPr lang="en-US">
                <a:solidFill>
                  <a:schemeClr val="lt1"/>
                </a:solidFill>
              </a:rPr>
              <a:t>Controlling DC Motor</a:t>
            </a:r>
            <a:endParaRPr/>
          </a:p>
        </p:txBody>
      </p:sp>
      <p:sp>
        <p:nvSpPr>
          <p:cNvPr id="312" name="Google Shape;312;p2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313" name="Google Shape;313;p27"/>
          <p:cNvPicPr preferRelativeResize="0"/>
          <p:nvPr/>
        </p:nvPicPr>
        <p:blipFill rotWithShape="1">
          <a:blip r:embed="rId3">
            <a:alphaModFix/>
          </a:blip>
          <a:srcRect b="0" l="0" r="0" t="0"/>
          <a:stretch/>
        </p:blipFill>
        <p:spPr>
          <a:xfrm>
            <a:off x="525681" y="2275576"/>
            <a:ext cx="6107567" cy="3542183"/>
          </a:xfrm>
          <a:prstGeom prst="rect">
            <a:avLst/>
          </a:prstGeom>
          <a:noFill/>
          <a:ln>
            <a:noFill/>
          </a:ln>
        </p:spPr>
      </p:pic>
      <p:pic>
        <p:nvPicPr>
          <p:cNvPr id="314" name="Google Shape;314;p27"/>
          <p:cNvPicPr preferRelativeResize="0"/>
          <p:nvPr/>
        </p:nvPicPr>
        <p:blipFill rotWithShape="1">
          <a:blip r:embed="rId4">
            <a:alphaModFix/>
          </a:blip>
          <a:srcRect b="0" l="0" r="0" t="0"/>
          <a:stretch/>
        </p:blipFill>
        <p:spPr>
          <a:xfrm>
            <a:off x="6731526" y="1865601"/>
            <a:ext cx="4993253" cy="436213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2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Arial"/>
              <a:buNone/>
            </a:pPr>
            <a:r>
              <a:rPr lang="en-US">
                <a:solidFill>
                  <a:schemeClr val="lt1"/>
                </a:solidFill>
              </a:rPr>
              <a:t>Servo Motor</a:t>
            </a:r>
            <a:endParaRPr/>
          </a:p>
        </p:txBody>
      </p:sp>
      <p:sp>
        <p:nvSpPr>
          <p:cNvPr id="320" name="Google Shape;320;p28"/>
          <p:cNvSpPr txBox="1"/>
          <p:nvPr>
            <p:ph idx="1" type="body"/>
          </p:nvPr>
        </p:nvSpPr>
        <p:spPr>
          <a:xfrm>
            <a:off x="838200" y="1825625"/>
            <a:ext cx="7206205"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lt1"/>
              </a:buClr>
              <a:buSzPts val="2000"/>
              <a:buChar char="•"/>
            </a:pPr>
            <a:r>
              <a:rPr lang="en-US" sz="2000">
                <a:solidFill>
                  <a:schemeClr val="lt1"/>
                </a:solidFill>
              </a:rPr>
              <a:t>Controlled by an electrical pulse of variable width, or pulse width modulation (PWM).</a:t>
            </a:r>
            <a:endParaRPr/>
          </a:p>
          <a:p>
            <a:pPr indent="-228600" lvl="0" marL="228600" rtl="0" algn="l">
              <a:lnSpc>
                <a:spcPct val="90000"/>
              </a:lnSpc>
              <a:spcBef>
                <a:spcPts val="1000"/>
              </a:spcBef>
              <a:spcAft>
                <a:spcPts val="0"/>
              </a:spcAft>
              <a:buClr>
                <a:schemeClr val="lt1"/>
              </a:buClr>
              <a:buSzPts val="2000"/>
              <a:buChar char="•"/>
            </a:pPr>
            <a:r>
              <a:rPr lang="en-US" sz="2000">
                <a:solidFill>
                  <a:schemeClr val="lt1"/>
                </a:solidFill>
              </a:rPr>
              <a:t>A servo motor can usually only turn 90° in either direction for a total of 180° movement.</a:t>
            </a:r>
            <a:endParaRPr/>
          </a:p>
          <a:p>
            <a:pPr indent="-228600" lvl="0" marL="228600" rtl="0" algn="l">
              <a:lnSpc>
                <a:spcPct val="90000"/>
              </a:lnSpc>
              <a:spcBef>
                <a:spcPts val="1000"/>
              </a:spcBef>
              <a:spcAft>
                <a:spcPts val="0"/>
              </a:spcAft>
              <a:buClr>
                <a:schemeClr val="lt1"/>
              </a:buClr>
              <a:buSzPts val="2000"/>
              <a:buChar char="•"/>
            </a:pPr>
            <a:r>
              <a:rPr lang="en-US" sz="2000">
                <a:solidFill>
                  <a:schemeClr val="lt1"/>
                </a:solidFill>
              </a:rPr>
              <a:t>Neutral position is defined as the position where the servo has the same amount of potential rotation in the both the clockwise or counter-clockwise direction.</a:t>
            </a:r>
            <a:endParaRPr/>
          </a:p>
          <a:p>
            <a:pPr indent="-228600" lvl="0" marL="228600" rtl="0" algn="l">
              <a:lnSpc>
                <a:spcPct val="90000"/>
              </a:lnSpc>
              <a:spcBef>
                <a:spcPts val="1000"/>
              </a:spcBef>
              <a:spcAft>
                <a:spcPts val="0"/>
              </a:spcAft>
              <a:buClr>
                <a:schemeClr val="lt1"/>
              </a:buClr>
              <a:buSzPts val="2000"/>
              <a:buChar char="•"/>
            </a:pPr>
            <a:r>
              <a:rPr lang="en-US" sz="2000">
                <a:solidFill>
                  <a:schemeClr val="lt1"/>
                </a:solidFill>
              </a:rPr>
              <a:t>Closed loop controller</a:t>
            </a:r>
            <a:endParaRPr/>
          </a:p>
        </p:txBody>
      </p:sp>
      <p:sp>
        <p:nvSpPr>
          <p:cNvPr id="321" name="Google Shape;321;p2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322" name="Google Shape;322;p28"/>
          <p:cNvPicPr preferRelativeResize="0"/>
          <p:nvPr/>
        </p:nvPicPr>
        <p:blipFill rotWithShape="1">
          <a:blip r:embed="rId3">
            <a:alphaModFix/>
          </a:blip>
          <a:srcRect b="0" l="0" r="0" t="0"/>
          <a:stretch/>
        </p:blipFill>
        <p:spPr>
          <a:xfrm>
            <a:off x="8096627" y="1854039"/>
            <a:ext cx="3257173" cy="2058204"/>
          </a:xfrm>
          <a:prstGeom prst="rect">
            <a:avLst/>
          </a:prstGeom>
          <a:noFill/>
          <a:ln>
            <a:noFill/>
          </a:ln>
        </p:spPr>
      </p:pic>
      <p:pic>
        <p:nvPicPr>
          <p:cNvPr descr="TowerPro SG 90 Micro Servo Motor : Amazon.in: Garden &amp;amp;amp; Outdoors" id="323" name="Google Shape;323;p28"/>
          <p:cNvPicPr preferRelativeResize="0"/>
          <p:nvPr/>
        </p:nvPicPr>
        <p:blipFill rotWithShape="1">
          <a:blip r:embed="rId4">
            <a:alphaModFix/>
          </a:blip>
          <a:srcRect b="0" l="0" r="0" t="0"/>
          <a:stretch/>
        </p:blipFill>
        <p:spPr>
          <a:xfrm>
            <a:off x="8096627" y="4001295"/>
            <a:ext cx="3257173" cy="2175668"/>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2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Arial"/>
              <a:buNone/>
            </a:pPr>
            <a:r>
              <a:rPr lang="en-US">
                <a:solidFill>
                  <a:schemeClr val="lt1"/>
                </a:solidFill>
              </a:rPr>
              <a:t>Servo Motor Timing Diagram</a:t>
            </a:r>
            <a:endParaRPr/>
          </a:p>
        </p:txBody>
      </p:sp>
      <p:sp>
        <p:nvSpPr>
          <p:cNvPr id="329" name="Google Shape;329;p2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330" name="Google Shape;330;p29"/>
          <p:cNvPicPr preferRelativeResize="0"/>
          <p:nvPr/>
        </p:nvPicPr>
        <p:blipFill rotWithShape="1">
          <a:blip r:embed="rId3">
            <a:alphaModFix/>
          </a:blip>
          <a:srcRect b="0" l="0" r="0" t="0"/>
          <a:stretch/>
        </p:blipFill>
        <p:spPr>
          <a:xfrm>
            <a:off x="2813453" y="1562089"/>
            <a:ext cx="6565094" cy="472894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Arial"/>
              <a:buNone/>
            </a:pPr>
            <a:r>
              <a:rPr lang="en-US">
                <a:solidFill>
                  <a:schemeClr val="lt1"/>
                </a:solidFill>
              </a:rPr>
              <a:t>Microprocessors and Microcontrollers</a:t>
            </a:r>
            <a:endParaRPr/>
          </a:p>
        </p:txBody>
      </p:sp>
      <p:sp>
        <p:nvSpPr>
          <p:cNvPr id="109" name="Google Shape;109;p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110" name="Google Shape;110;p3"/>
          <p:cNvPicPr preferRelativeResize="0"/>
          <p:nvPr/>
        </p:nvPicPr>
        <p:blipFill rotWithShape="1">
          <a:blip r:embed="rId3">
            <a:alphaModFix/>
          </a:blip>
          <a:srcRect b="0" l="0" r="0" t="0"/>
          <a:stretch/>
        </p:blipFill>
        <p:spPr>
          <a:xfrm>
            <a:off x="2822450" y="1601675"/>
            <a:ext cx="6672025" cy="475467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3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Arial"/>
              <a:buNone/>
            </a:pPr>
            <a:r>
              <a:rPr lang="en-US">
                <a:solidFill>
                  <a:schemeClr val="lt1"/>
                </a:solidFill>
              </a:rPr>
              <a:t>Using Libraries</a:t>
            </a:r>
            <a:endParaRPr/>
          </a:p>
        </p:txBody>
      </p:sp>
      <p:sp>
        <p:nvSpPr>
          <p:cNvPr id="336" name="Google Shape;336;p30"/>
          <p:cNvSpPr txBox="1"/>
          <p:nvPr>
            <p:ph idx="1" type="body"/>
          </p:nvPr>
        </p:nvSpPr>
        <p:spPr>
          <a:xfrm>
            <a:off x="838200" y="2141537"/>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lt1"/>
              </a:buClr>
              <a:buSzPts val="2800"/>
              <a:buChar char="•"/>
            </a:pPr>
            <a:r>
              <a:rPr lang="en-US">
                <a:solidFill>
                  <a:schemeClr val="lt1"/>
                </a:solidFill>
              </a:rPr>
              <a:t>Libraries help simplify your code.</a:t>
            </a:r>
            <a:endParaRPr/>
          </a:p>
          <a:p>
            <a:pPr indent="-228600" lvl="0" marL="228600" rtl="0" algn="l">
              <a:lnSpc>
                <a:spcPct val="90000"/>
              </a:lnSpc>
              <a:spcBef>
                <a:spcPts val="1000"/>
              </a:spcBef>
              <a:spcAft>
                <a:spcPts val="0"/>
              </a:spcAft>
              <a:buClr>
                <a:schemeClr val="lt1"/>
              </a:buClr>
              <a:buSzPts val="2800"/>
              <a:buChar char="•"/>
            </a:pPr>
            <a:r>
              <a:rPr lang="en-US">
                <a:solidFill>
                  <a:schemeClr val="lt1"/>
                </a:solidFill>
              </a:rPr>
              <a:t>For example, you don’t need to worry about the different timing diagrams for controlling a servo motor. By just using the Arduino servo library, you can just command the servo motor to take the desired angle.</a:t>
            </a:r>
            <a:endParaRPr/>
          </a:p>
          <a:p>
            <a:pPr indent="-228600" lvl="0" marL="228600" rtl="0" algn="l">
              <a:lnSpc>
                <a:spcPct val="90000"/>
              </a:lnSpc>
              <a:spcBef>
                <a:spcPts val="1000"/>
              </a:spcBef>
              <a:spcAft>
                <a:spcPts val="0"/>
              </a:spcAft>
              <a:buClr>
                <a:schemeClr val="lt1"/>
              </a:buClr>
              <a:buSzPts val="2800"/>
              <a:buChar char="•"/>
            </a:pPr>
            <a:r>
              <a:rPr lang="en-US">
                <a:solidFill>
                  <a:schemeClr val="lt1"/>
                </a:solidFill>
              </a:rPr>
              <a:t>The same goes for various other sensors and protocols which you will come across in future. </a:t>
            </a:r>
            <a:endParaRPr/>
          </a:p>
        </p:txBody>
      </p:sp>
      <p:sp>
        <p:nvSpPr>
          <p:cNvPr id="337" name="Google Shape;337;p3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3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Arial"/>
              <a:buNone/>
            </a:pPr>
            <a:r>
              <a:rPr lang="en-US">
                <a:solidFill>
                  <a:schemeClr val="lt1"/>
                </a:solidFill>
              </a:rPr>
              <a:t>Fun Time with Servos!</a:t>
            </a:r>
            <a:endParaRPr>
              <a:solidFill>
                <a:schemeClr val="lt1"/>
              </a:solidFill>
            </a:endParaRPr>
          </a:p>
        </p:txBody>
      </p:sp>
      <p:sp>
        <p:nvSpPr>
          <p:cNvPr id="343" name="Google Shape;343;p3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lt1"/>
              </a:buClr>
              <a:buSzPts val="2800"/>
              <a:buChar char="•"/>
            </a:pPr>
            <a:r>
              <a:rPr lang="en-US">
                <a:solidFill>
                  <a:schemeClr val="lt1"/>
                </a:solidFill>
              </a:rPr>
              <a:t>Let’s see how a servo motor can be controlled using an Arduino: </a:t>
            </a:r>
            <a:r>
              <a:rPr lang="en-US" u="sng">
                <a:solidFill>
                  <a:schemeClr val="lt1"/>
                </a:solidFill>
                <a:hlinkClick r:id="rId3">
                  <a:extLst>
                    <a:ext uri="{A12FA001-AC4F-418D-AE19-62706E023703}">
                      <ahyp:hlinkClr val="tx"/>
                    </a:ext>
                  </a:extLst>
                </a:hlinkClick>
              </a:rPr>
              <a:t>https://www.tinkercad.com/things/cYjORPV0auX</a:t>
            </a:r>
            <a:endParaRPr>
              <a:solidFill>
                <a:schemeClr val="lt1"/>
              </a:solidFill>
            </a:endParaRPr>
          </a:p>
          <a:p>
            <a:pPr indent="-228600" lvl="0" marL="228600" rtl="0" algn="l">
              <a:lnSpc>
                <a:spcPct val="90000"/>
              </a:lnSpc>
              <a:spcBef>
                <a:spcPts val="1000"/>
              </a:spcBef>
              <a:spcAft>
                <a:spcPts val="0"/>
              </a:spcAft>
              <a:buClr>
                <a:schemeClr val="lt1"/>
              </a:buClr>
              <a:buSzPts val="2800"/>
              <a:buChar char="•"/>
            </a:pPr>
            <a:r>
              <a:rPr lang="en-US">
                <a:solidFill>
                  <a:schemeClr val="lt1"/>
                </a:solidFill>
              </a:rPr>
              <a:t>Next, let’s try to take analog input from a potentiometer and actuate the servo motor accordingly: </a:t>
            </a:r>
            <a:r>
              <a:rPr lang="en-US" u="sng">
                <a:solidFill>
                  <a:schemeClr val="lt1"/>
                </a:solidFill>
                <a:hlinkClick r:id="rId4">
                  <a:extLst>
                    <a:ext uri="{A12FA001-AC4F-418D-AE19-62706E023703}">
                      <ahyp:hlinkClr val="tx"/>
                    </a:ext>
                  </a:extLst>
                </a:hlinkClick>
              </a:rPr>
              <a:t>https://www.tinkercad.com/things/cwDM79BGNeV</a:t>
            </a:r>
            <a:r>
              <a:rPr lang="en-US">
                <a:solidFill>
                  <a:schemeClr val="lt1"/>
                </a:solidFill>
              </a:rPr>
              <a:t>  </a:t>
            </a:r>
            <a:endParaRPr>
              <a:solidFill>
                <a:schemeClr val="lt1"/>
              </a:solidFill>
            </a:endParaRPr>
          </a:p>
        </p:txBody>
      </p:sp>
      <p:sp>
        <p:nvSpPr>
          <p:cNvPr id="344" name="Google Shape;344;p3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3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Arial"/>
              <a:buNone/>
            </a:pPr>
            <a:r>
              <a:rPr lang="en-US">
                <a:solidFill>
                  <a:schemeClr val="lt1"/>
                </a:solidFill>
              </a:rPr>
              <a:t>Polling and Interrupts</a:t>
            </a:r>
            <a:endParaRPr/>
          </a:p>
        </p:txBody>
      </p:sp>
      <p:sp>
        <p:nvSpPr>
          <p:cNvPr id="350" name="Google Shape;350;p32"/>
          <p:cNvSpPr txBox="1"/>
          <p:nvPr>
            <p:ph idx="4294967295" type="body"/>
          </p:nvPr>
        </p:nvSpPr>
        <p:spPr>
          <a:xfrm>
            <a:off x="838200" y="1934158"/>
            <a:ext cx="10515600" cy="4176712"/>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700"/>
              <a:buNone/>
            </a:pPr>
            <a:r>
              <a:rPr lang="en-US" sz="2400">
                <a:solidFill>
                  <a:schemeClr val="lt1"/>
                </a:solidFill>
                <a:latin typeface="Arial"/>
                <a:ea typeface="Arial"/>
                <a:cs typeface="Arial"/>
                <a:sym typeface="Arial"/>
              </a:rPr>
              <a:t>Polling:</a:t>
            </a:r>
            <a:endParaRPr sz="2400">
              <a:solidFill>
                <a:schemeClr val="lt1"/>
              </a:solidFill>
              <a:latin typeface="Arial"/>
              <a:ea typeface="Arial"/>
              <a:cs typeface="Arial"/>
              <a:sym typeface="Arial"/>
            </a:endParaRPr>
          </a:p>
          <a:p>
            <a:pPr indent="-228594" lvl="0" marL="237060" rtl="0" algn="l">
              <a:lnSpc>
                <a:spcPct val="90000"/>
              </a:lnSpc>
              <a:spcBef>
                <a:spcPts val="1067"/>
              </a:spcBef>
              <a:spcAft>
                <a:spcPts val="0"/>
              </a:spcAft>
              <a:buClr>
                <a:srgbClr val="FFFF00"/>
              </a:buClr>
              <a:buSzPts val="1500"/>
              <a:buFont typeface="Times New Roman"/>
              <a:buChar char="●"/>
            </a:pPr>
            <a:r>
              <a:rPr lang="en-US" sz="2400">
                <a:solidFill>
                  <a:schemeClr val="lt1"/>
                </a:solidFill>
                <a:latin typeface="Arial"/>
                <a:ea typeface="Arial"/>
                <a:cs typeface="Arial"/>
                <a:sym typeface="Arial"/>
              </a:rPr>
              <a:t> The microcontroller continuously checks for the particular event at regular time intervals and carry out the special responses if it detects the event. </a:t>
            </a:r>
            <a:endParaRPr sz="2400">
              <a:solidFill>
                <a:schemeClr val="lt1"/>
              </a:solidFill>
              <a:latin typeface="Arial"/>
              <a:ea typeface="Arial"/>
              <a:cs typeface="Arial"/>
              <a:sym typeface="Arial"/>
            </a:endParaRPr>
          </a:p>
          <a:p>
            <a:pPr indent="0" lvl="0" marL="0" rtl="0" algn="l">
              <a:lnSpc>
                <a:spcPct val="90000"/>
              </a:lnSpc>
              <a:spcBef>
                <a:spcPts val="1067"/>
              </a:spcBef>
              <a:spcAft>
                <a:spcPts val="0"/>
              </a:spcAft>
              <a:buClr>
                <a:schemeClr val="dk1"/>
              </a:buClr>
              <a:buSzPts val="2400"/>
              <a:buNone/>
            </a:pPr>
            <a:r>
              <a:t/>
            </a:r>
            <a:endParaRPr sz="2400">
              <a:solidFill>
                <a:schemeClr val="lt1"/>
              </a:solidFill>
              <a:latin typeface="Arial"/>
              <a:ea typeface="Arial"/>
              <a:cs typeface="Arial"/>
              <a:sym typeface="Arial"/>
            </a:endParaRPr>
          </a:p>
          <a:p>
            <a:pPr indent="0" lvl="0" marL="0" rtl="0" algn="l">
              <a:lnSpc>
                <a:spcPct val="90000"/>
              </a:lnSpc>
              <a:spcBef>
                <a:spcPts val="1067"/>
              </a:spcBef>
              <a:spcAft>
                <a:spcPts val="0"/>
              </a:spcAft>
              <a:buClr>
                <a:schemeClr val="lt1"/>
              </a:buClr>
              <a:buSzPts val="2400"/>
              <a:buNone/>
            </a:pPr>
            <a:r>
              <a:rPr lang="en-US" sz="2400">
                <a:solidFill>
                  <a:schemeClr val="lt1"/>
                </a:solidFill>
                <a:latin typeface="Arial"/>
                <a:ea typeface="Arial"/>
                <a:cs typeface="Arial"/>
                <a:sym typeface="Arial"/>
              </a:rPr>
              <a:t>Interrupts:</a:t>
            </a:r>
            <a:endParaRPr sz="2400">
              <a:solidFill>
                <a:schemeClr val="lt1"/>
              </a:solidFill>
              <a:latin typeface="Arial"/>
              <a:ea typeface="Arial"/>
              <a:cs typeface="Arial"/>
              <a:sym typeface="Arial"/>
            </a:endParaRPr>
          </a:p>
          <a:p>
            <a:pPr indent="-237060" lvl="0" marL="237060" rtl="0" algn="l">
              <a:lnSpc>
                <a:spcPct val="90000"/>
              </a:lnSpc>
              <a:spcBef>
                <a:spcPts val="1067"/>
              </a:spcBef>
              <a:spcAft>
                <a:spcPts val="0"/>
              </a:spcAft>
              <a:buClr>
                <a:srgbClr val="FFFF00"/>
              </a:buClr>
              <a:buSzPts val="1700"/>
              <a:buFont typeface="Times New Roman"/>
              <a:buChar char="●"/>
            </a:pPr>
            <a:r>
              <a:rPr lang="en-US" sz="2400">
                <a:solidFill>
                  <a:schemeClr val="lt1"/>
                </a:solidFill>
                <a:latin typeface="Arial"/>
                <a:ea typeface="Arial"/>
                <a:cs typeface="Arial"/>
                <a:sym typeface="Arial"/>
              </a:rPr>
              <a:t>An Interrupt is signal from microcontroller which makes microcontroller to temporarily stop what it is doing(normal routine) to handle another task. </a:t>
            </a:r>
            <a:endParaRPr sz="2400">
              <a:solidFill>
                <a:schemeClr val="lt1"/>
              </a:solidFill>
              <a:latin typeface="Arial"/>
              <a:ea typeface="Arial"/>
              <a:cs typeface="Arial"/>
              <a:sym typeface="Arial"/>
            </a:endParaRPr>
          </a:p>
          <a:p>
            <a:pPr indent="-237060" lvl="0" marL="237060" rtl="0" algn="l">
              <a:lnSpc>
                <a:spcPct val="90000"/>
              </a:lnSpc>
              <a:spcBef>
                <a:spcPts val="1067"/>
              </a:spcBef>
              <a:spcAft>
                <a:spcPts val="0"/>
              </a:spcAft>
              <a:buClr>
                <a:srgbClr val="FFFF00"/>
              </a:buClr>
              <a:buSzPts val="1700"/>
              <a:buFont typeface="Times New Roman"/>
              <a:buChar char="●"/>
            </a:pPr>
            <a:r>
              <a:rPr lang="en-US" sz="2400">
                <a:solidFill>
                  <a:schemeClr val="lt1"/>
                </a:solidFill>
                <a:latin typeface="Arial"/>
                <a:ea typeface="Arial"/>
                <a:cs typeface="Arial"/>
                <a:sym typeface="Arial"/>
              </a:rPr>
              <a:t>Currently executing program is paused and another set of code or routine called ISR (interrupt service routine) is executed,after its execution the program resumes.</a:t>
            </a:r>
            <a:endParaRPr sz="2400">
              <a:solidFill>
                <a:schemeClr val="lt1"/>
              </a:solidFill>
              <a:latin typeface="Arial"/>
              <a:ea typeface="Arial"/>
              <a:cs typeface="Arial"/>
              <a:sym typeface="Arial"/>
            </a:endParaRPr>
          </a:p>
          <a:p>
            <a:pPr indent="0" lvl="0" marL="0" rtl="0" algn="l">
              <a:lnSpc>
                <a:spcPct val="90000"/>
              </a:lnSpc>
              <a:spcBef>
                <a:spcPts val="1067"/>
              </a:spcBef>
              <a:spcAft>
                <a:spcPts val="0"/>
              </a:spcAft>
              <a:buClr>
                <a:schemeClr val="dk1"/>
              </a:buClr>
              <a:buSzPts val="3300"/>
              <a:buNone/>
            </a:pPr>
            <a:r>
              <a:t/>
            </a:r>
            <a:endParaRPr sz="2400">
              <a:solidFill>
                <a:schemeClr val="lt1"/>
              </a:solidFill>
              <a:latin typeface="Arial"/>
              <a:ea typeface="Arial"/>
              <a:cs typeface="Arial"/>
              <a:sym typeface="Arial"/>
            </a:endParaRPr>
          </a:p>
          <a:p>
            <a:pPr indent="-101597" lvl="0" marL="237060" rtl="0" algn="l">
              <a:lnSpc>
                <a:spcPct val="90000"/>
              </a:lnSpc>
              <a:spcBef>
                <a:spcPts val="1067"/>
              </a:spcBef>
              <a:spcAft>
                <a:spcPts val="1600"/>
              </a:spcAft>
              <a:buClr>
                <a:schemeClr val="dk1"/>
              </a:buClr>
              <a:buSzPts val="1500"/>
              <a:buNone/>
            </a:pPr>
            <a:r>
              <a:t/>
            </a:r>
            <a:endParaRPr sz="2400">
              <a:solidFill>
                <a:schemeClr val="lt1"/>
              </a:solidFill>
              <a:latin typeface="Arial"/>
              <a:ea typeface="Arial"/>
              <a:cs typeface="Arial"/>
              <a:sym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pic>
        <p:nvPicPr>
          <p:cNvPr descr="Graphical user interface, diagram&#10;&#10;Description automatically generated" id="355" name="Google Shape;355;p33"/>
          <p:cNvPicPr preferRelativeResize="0"/>
          <p:nvPr/>
        </p:nvPicPr>
        <p:blipFill rotWithShape="1">
          <a:blip r:embed="rId3">
            <a:alphaModFix/>
          </a:blip>
          <a:srcRect b="0" l="0" r="0" t="0"/>
          <a:stretch/>
        </p:blipFill>
        <p:spPr>
          <a:xfrm>
            <a:off x="1169527" y="1904715"/>
            <a:ext cx="10039351" cy="4114799"/>
          </a:xfrm>
          <a:prstGeom prst="rect">
            <a:avLst/>
          </a:prstGeom>
          <a:noFill/>
          <a:ln>
            <a:noFill/>
          </a:ln>
        </p:spPr>
      </p:pic>
      <p:sp>
        <p:nvSpPr>
          <p:cNvPr id="356" name="Google Shape;356;p33"/>
          <p:cNvSpPr txBox="1"/>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lt1"/>
              </a:buClr>
              <a:buSzPts val="4400"/>
              <a:buFont typeface="Arial"/>
              <a:buNone/>
            </a:pPr>
            <a:r>
              <a:rPr lang="en-US" sz="4400">
                <a:solidFill>
                  <a:schemeClr val="lt1"/>
                </a:solidFill>
                <a:latin typeface="Arial"/>
                <a:ea typeface="Arial"/>
                <a:cs typeface="Arial"/>
                <a:sym typeface="Arial"/>
              </a:rPr>
              <a:t>Polling and Interrupts</a:t>
            </a:r>
            <a:endParaRPr sz="4400">
              <a:solidFill>
                <a:schemeClr val="lt1"/>
              </a:solidFill>
              <a:latin typeface="Arial"/>
              <a:ea typeface="Arial"/>
              <a:cs typeface="Arial"/>
              <a:sym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34"/>
          <p:cNvSpPr txBox="1"/>
          <p:nvPr>
            <p:ph idx="1" type="body"/>
          </p:nvPr>
        </p:nvSpPr>
        <p:spPr>
          <a:xfrm>
            <a:off x="838200" y="5825154"/>
            <a:ext cx="10515600" cy="458415"/>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1600"/>
              </a:spcAft>
              <a:buClr>
                <a:schemeClr val="lt1"/>
              </a:buClr>
              <a:buSzPts val="2000"/>
              <a:buNone/>
            </a:pPr>
            <a:r>
              <a:rPr b="1" lang="en-US" sz="2000">
                <a:solidFill>
                  <a:schemeClr val="lt1"/>
                </a:solidFill>
                <a:latin typeface="Arial"/>
                <a:ea typeface="Arial"/>
                <a:cs typeface="Arial"/>
                <a:sym typeface="Arial"/>
              </a:rPr>
              <a:t>Be like Mario using interrupt, be efficient!</a:t>
            </a:r>
            <a:endParaRPr b="1" sz="2000">
              <a:solidFill>
                <a:schemeClr val="lt1"/>
              </a:solidFill>
              <a:latin typeface="Arial"/>
              <a:ea typeface="Arial"/>
              <a:cs typeface="Arial"/>
              <a:sym typeface="Arial"/>
            </a:endParaRPr>
          </a:p>
        </p:txBody>
      </p:sp>
      <p:sp>
        <p:nvSpPr>
          <p:cNvPr id="362" name="Google Shape;362;p3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Arial"/>
              <a:buNone/>
            </a:pPr>
            <a:r>
              <a:rPr lang="en-US">
                <a:solidFill>
                  <a:schemeClr val="lt1"/>
                </a:solidFill>
              </a:rPr>
              <a:t>Visual Interpretation</a:t>
            </a:r>
            <a:endParaRPr/>
          </a:p>
        </p:txBody>
      </p:sp>
      <p:pic>
        <p:nvPicPr>
          <p:cNvPr id="363" name="Google Shape;363;p34" title="Polling vs. Interrupt (example).mp4">
            <a:hlinkClick r:id="rId3"/>
          </p:cNvPr>
          <p:cNvPicPr preferRelativeResize="0"/>
          <p:nvPr/>
        </p:nvPicPr>
        <p:blipFill>
          <a:blip r:embed="rId4">
            <a:alphaModFix/>
          </a:blip>
          <a:stretch>
            <a:fillRect/>
          </a:stretch>
        </p:blipFill>
        <p:spPr>
          <a:xfrm>
            <a:off x="2122500" y="1542300"/>
            <a:ext cx="7423075" cy="417547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3"/>
                                        </p:tgtEl>
                                        <p:attrNameLst>
                                          <p:attrName>style.visibility</p:attrName>
                                        </p:attrNameLst>
                                      </p:cBhvr>
                                      <p:to>
                                        <p:strVal val="visible"/>
                                      </p:to>
                                    </p:set>
                                    <p:animEffect filter="fade" transition="in">
                                      <p:cBhvr>
                                        <p:cTn dur="1000"/>
                                        <p:tgtEl>
                                          <p:spTgt spid="36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35"/>
          <p:cNvSpPr txBox="1"/>
          <p:nvPr>
            <p:ph idx="1" type="body"/>
          </p:nvPr>
        </p:nvSpPr>
        <p:spPr>
          <a:xfrm>
            <a:off x="838200" y="1884571"/>
            <a:ext cx="10515600" cy="3499404"/>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1400"/>
              <a:buNone/>
            </a:pPr>
            <a:r>
              <a:rPr b="1" lang="en-US">
                <a:solidFill>
                  <a:schemeClr val="lt1"/>
                </a:solidFill>
              </a:rPr>
              <a:t>Example program using buttons with polling: </a:t>
            </a:r>
            <a:endParaRPr/>
          </a:p>
          <a:p>
            <a:pPr indent="0" lvl="0" marL="0" rtl="0" algn="l">
              <a:lnSpc>
                <a:spcPct val="90000"/>
              </a:lnSpc>
              <a:spcBef>
                <a:spcPts val="0"/>
              </a:spcBef>
              <a:spcAft>
                <a:spcPts val="0"/>
              </a:spcAft>
              <a:buClr>
                <a:schemeClr val="dk1"/>
              </a:buClr>
              <a:buSzPts val="1400"/>
              <a:buNone/>
            </a:pPr>
            <a:r>
              <a:rPr b="1" lang="en-US" u="sng">
                <a:solidFill>
                  <a:schemeClr val="lt1"/>
                </a:solidFill>
                <a:hlinkClick r:id="rId3">
                  <a:extLst>
                    <a:ext uri="{A12FA001-AC4F-418D-AE19-62706E023703}">
                      <ahyp:hlinkClr val="tx"/>
                    </a:ext>
                  </a:extLst>
                </a:hlinkClick>
              </a:rPr>
              <a:t>https://www.tinkercad.com/things/4WaM2TXLJfg</a:t>
            </a:r>
            <a:r>
              <a:rPr b="1" lang="en-US">
                <a:solidFill>
                  <a:schemeClr val="lt1"/>
                </a:solidFill>
              </a:rPr>
              <a:t> </a:t>
            </a:r>
            <a:endParaRPr b="1">
              <a:solidFill>
                <a:schemeClr val="lt1"/>
              </a:solidFill>
            </a:endParaRPr>
          </a:p>
        </p:txBody>
      </p:sp>
      <p:sp>
        <p:nvSpPr>
          <p:cNvPr id="369" name="Google Shape;369;p35"/>
          <p:cNvSpPr txBox="1"/>
          <p:nvPr/>
        </p:nvSpPr>
        <p:spPr>
          <a:xfrm>
            <a:off x="838200" y="3429000"/>
            <a:ext cx="10515600" cy="2363681"/>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1067"/>
              </a:spcBef>
              <a:spcAft>
                <a:spcPts val="0"/>
              </a:spcAft>
              <a:buClr>
                <a:schemeClr val="dk1"/>
              </a:buClr>
              <a:buSzPts val="1400"/>
              <a:buFont typeface="Arial"/>
              <a:buNone/>
            </a:pPr>
            <a:r>
              <a:rPr lang="en-US" sz="2800">
                <a:solidFill>
                  <a:schemeClr val="lt1"/>
                </a:solidFill>
                <a:latin typeface="Arial"/>
                <a:ea typeface="Arial"/>
                <a:cs typeface="Arial"/>
                <a:sym typeface="Arial"/>
              </a:rPr>
              <a:t>Quick question:</a:t>
            </a:r>
            <a:endParaRPr/>
          </a:p>
          <a:p>
            <a:pPr indent="-237060" lvl="0" marL="237060" marR="0" rtl="0" algn="l">
              <a:lnSpc>
                <a:spcPct val="80000"/>
              </a:lnSpc>
              <a:spcBef>
                <a:spcPts val="1067"/>
              </a:spcBef>
              <a:spcAft>
                <a:spcPts val="0"/>
              </a:spcAft>
              <a:buClr>
                <a:srgbClr val="FFFF00"/>
              </a:buClr>
              <a:buSzPts val="3000"/>
              <a:buFont typeface="Times New Roman"/>
              <a:buChar char="●"/>
            </a:pPr>
            <a:r>
              <a:rPr lang="en-US" sz="2800">
                <a:solidFill>
                  <a:schemeClr val="lt1"/>
                </a:solidFill>
                <a:latin typeface="Arial"/>
                <a:ea typeface="Arial"/>
                <a:cs typeface="Arial"/>
                <a:sym typeface="Arial"/>
              </a:rPr>
              <a:t>In the above case there is a probability that the LED does not turn ON. Can you come with a reason?</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36"/>
          <p:cNvSpPr txBox="1"/>
          <p:nvPr>
            <p:ph idx="1" type="body"/>
          </p:nvPr>
        </p:nvSpPr>
        <p:spPr>
          <a:xfrm>
            <a:off x="828869" y="1831898"/>
            <a:ext cx="8511074" cy="4351200"/>
          </a:xfrm>
          <a:prstGeom prst="rect">
            <a:avLst/>
          </a:prstGeom>
          <a:noFill/>
          <a:ln>
            <a:noFill/>
          </a:ln>
        </p:spPr>
        <p:txBody>
          <a:bodyPr anchorCtr="0" anchor="t" bIns="45700" lIns="91425" spcFirstLastPara="1" rIns="91425" wrap="square" tIns="45700">
            <a:noAutofit/>
          </a:bodyPr>
          <a:lstStyle/>
          <a:p>
            <a:pPr indent="-237060" lvl="0" marL="237060" rtl="0" algn="l">
              <a:lnSpc>
                <a:spcPct val="80000"/>
              </a:lnSpc>
              <a:spcBef>
                <a:spcPts val="1067"/>
              </a:spcBef>
              <a:spcAft>
                <a:spcPts val="0"/>
              </a:spcAft>
              <a:buClr>
                <a:srgbClr val="FFFF00"/>
              </a:buClr>
              <a:buSzPts val="2600"/>
              <a:buChar char="●"/>
            </a:pPr>
            <a:r>
              <a:rPr lang="en-US" sz="2400">
                <a:solidFill>
                  <a:schemeClr val="lt1"/>
                </a:solidFill>
                <a:latin typeface="Arial"/>
                <a:ea typeface="Arial"/>
                <a:cs typeface="Arial"/>
                <a:sym typeface="Arial"/>
              </a:rPr>
              <a:t>When you have pressed the button the microcontroller might have been doing some other work (printing </a:t>
            </a:r>
            <a:r>
              <a:rPr b="1" i="1" lang="en-US" sz="2400">
                <a:solidFill>
                  <a:schemeClr val="lt1"/>
                </a:solidFill>
                <a:latin typeface="Arial"/>
                <a:ea typeface="Arial"/>
                <a:cs typeface="Arial"/>
                <a:sym typeface="Arial"/>
              </a:rPr>
              <a:t>“Yo what’s up“  </a:t>
            </a:r>
            <a:r>
              <a:rPr lang="en-US" sz="2400">
                <a:solidFill>
                  <a:schemeClr val="lt1"/>
                </a:solidFill>
                <a:latin typeface="Arial"/>
                <a:ea typeface="Arial"/>
                <a:cs typeface="Arial"/>
                <a:sym typeface="Arial"/>
              </a:rPr>
              <a:t>in the previous code) in its normal routine, hence it might not have noticed.</a:t>
            </a:r>
            <a:endParaRPr sz="2400">
              <a:solidFill>
                <a:schemeClr val="lt1"/>
              </a:solidFill>
              <a:latin typeface="Arial"/>
              <a:ea typeface="Arial"/>
              <a:cs typeface="Arial"/>
              <a:sym typeface="Arial"/>
            </a:endParaRPr>
          </a:p>
          <a:p>
            <a:pPr indent="-118529" lvl="0" marL="237060" rtl="0" algn="l">
              <a:lnSpc>
                <a:spcPct val="80000"/>
              </a:lnSpc>
              <a:spcBef>
                <a:spcPts val="1067"/>
              </a:spcBef>
              <a:spcAft>
                <a:spcPts val="0"/>
              </a:spcAft>
              <a:buClr>
                <a:schemeClr val="dk1"/>
              </a:buClr>
              <a:buSzPts val="1400"/>
              <a:buNone/>
            </a:pPr>
            <a:r>
              <a:t/>
            </a:r>
            <a:endParaRPr sz="2400">
              <a:solidFill>
                <a:schemeClr val="lt1"/>
              </a:solidFill>
              <a:latin typeface="Arial"/>
              <a:ea typeface="Arial"/>
              <a:cs typeface="Arial"/>
              <a:sym typeface="Arial"/>
            </a:endParaRPr>
          </a:p>
          <a:p>
            <a:pPr indent="-237060" lvl="0" marL="237060" rtl="0" algn="l">
              <a:lnSpc>
                <a:spcPct val="80000"/>
              </a:lnSpc>
              <a:spcBef>
                <a:spcPts val="1067"/>
              </a:spcBef>
              <a:spcAft>
                <a:spcPts val="0"/>
              </a:spcAft>
              <a:buClr>
                <a:srgbClr val="FFFF00"/>
              </a:buClr>
              <a:buSzPts val="2600"/>
              <a:buFont typeface="Times New Roman"/>
              <a:buChar char="●"/>
            </a:pPr>
            <a:r>
              <a:rPr lang="en-US" sz="2400">
                <a:solidFill>
                  <a:schemeClr val="lt1"/>
                </a:solidFill>
                <a:latin typeface="Arial"/>
                <a:ea typeface="Arial"/>
                <a:cs typeface="Arial"/>
                <a:sym typeface="Arial"/>
              </a:rPr>
              <a:t>So the main drawback of Polling is loss of data. Another example if the microcontroller waits for a data every 2 seconds once and if the data arrives at 3 seconds then the data is lost.</a:t>
            </a:r>
            <a:endParaRPr sz="2400">
              <a:solidFill>
                <a:schemeClr val="lt1"/>
              </a:solidFill>
              <a:latin typeface="Arial"/>
              <a:ea typeface="Arial"/>
              <a:cs typeface="Arial"/>
              <a:sym typeface="Arial"/>
            </a:endParaRPr>
          </a:p>
          <a:p>
            <a:pPr indent="0" lvl="0" marL="0" rtl="0" algn="l">
              <a:lnSpc>
                <a:spcPct val="90000"/>
              </a:lnSpc>
              <a:spcBef>
                <a:spcPts val="1600"/>
              </a:spcBef>
              <a:spcAft>
                <a:spcPts val="1600"/>
              </a:spcAft>
              <a:buClr>
                <a:schemeClr val="dk1"/>
              </a:buClr>
              <a:buSzPts val="2400"/>
              <a:buNone/>
            </a:pPr>
            <a:r>
              <a:t/>
            </a:r>
            <a:endParaRPr sz="2400">
              <a:solidFill>
                <a:schemeClr val="lt1"/>
              </a:solidFill>
              <a:latin typeface="Arial"/>
              <a:ea typeface="Arial"/>
              <a:cs typeface="Arial"/>
              <a:sym typeface="Aria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37"/>
          <p:cNvSpPr txBox="1"/>
          <p:nvPr>
            <p:ph idx="1" type="body"/>
          </p:nvPr>
        </p:nvSpPr>
        <p:spPr>
          <a:xfrm>
            <a:off x="734028" y="1953406"/>
            <a:ext cx="10515600" cy="4351200"/>
          </a:xfrm>
          <a:prstGeom prst="rect">
            <a:avLst/>
          </a:prstGeom>
          <a:noFill/>
          <a:ln>
            <a:noFill/>
          </a:ln>
        </p:spPr>
        <p:txBody>
          <a:bodyPr anchorCtr="0" anchor="t" bIns="45700" lIns="91425" spcFirstLastPara="1" rIns="91425" wrap="square" tIns="45700">
            <a:noAutofit/>
          </a:bodyPr>
          <a:lstStyle/>
          <a:p>
            <a:pPr indent="-237060" lvl="0" marL="237060" rtl="0" algn="just">
              <a:lnSpc>
                <a:spcPct val="90000"/>
              </a:lnSpc>
              <a:spcBef>
                <a:spcPts val="0"/>
              </a:spcBef>
              <a:spcAft>
                <a:spcPts val="0"/>
              </a:spcAft>
              <a:buClr>
                <a:srgbClr val="FFFF00"/>
              </a:buClr>
              <a:buSzPts val="3000"/>
              <a:buFont typeface="Times New Roman"/>
              <a:buChar char="●"/>
            </a:pPr>
            <a:r>
              <a:rPr lang="en-US" sz="2400">
                <a:solidFill>
                  <a:schemeClr val="lt1"/>
                </a:solidFill>
                <a:latin typeface="Arial"/>
                <a:ea typeface="Arial"/>
                <a:cs typeface="Arial"/>
                <a:sym typeface="Arial"/>
              </a:rPr>
              <a:t>There are two types of interrupts:</a:t>
            </a:r>
            <a:endParaRPr sz="2400">
              <a:solidFill>
                <a:schemeClr val="lt1"/>
              </a:solidFill>
              <a:latin typeface="Arial"/>
              <a:ea typeface="Arial"/>
              <a:cs typeface="Arial"/>
              <a:sym typeface="Arial"/>
            </a:endParaRPr>
          </a:p>
          <a:p>
            <a:pPr indent="-237060" lvl="0" marL="237060" rtl="0" algn="just">
              <a:lnSpc>
                <a:spcPct val="90000"/>
              </a:lnSpc>
              <a:spcBef>
                <a:spcPts val="1067"/>
              </a:spcBef>
              <a:spcAft>
                <a:spcPts val="0"/>
              </a:spcAft>
              <a:buClr>
                <a:srgbClr val="FFFF00"/>
              </a:buClr>
              <a:buSzPts val="3000"/>
              <a:buChar char="●"/>
            </a:pPr>
            <a:r>
              <a:rPr b="1" lang="en-US" sz="2400">
                <a:solidFill>
                  <a:schemeClr val="lt1"/>
                </a:solidFill>
                <a:latin typeface="Arial"/>
                <a:ea typeface="Arial"/>
                <a:cs typeface="Arial"/>
                <a:sym typeface="Arial"/>
              </a:rPr>
              <a:t>Hardware Interrupt: </a:t>
            </a:r>
            <a:r>
              <a:rPr lang="en-US" sz="2400">
                <a:solidFill>
                  <a:schemeClr val="lt1"/>
                </a:solidFill>
                <a:latin typeface="Arial"/>
                <a:ea typeface="Arial"/>
                <a:cs typeface="Arial"/>
                <a:sym typeface="Arial"/>
              </a:rPr>
              <a:t>It happens when an external event occurs like an external interrupt pin changes its state from LOW to HIGH or HIGH to LOW.</a:t>
            </a:r>
            <a:endParaRPr sz="2400">
              <a:solidFill>
                <a:schemeClr val="lt1"/>
              </a:solidFill>
              <a:latin typeface="Arial"/>
              <a:ea typeface="Arial"/>
              <a:cs typeface="Arial"/>
              <a:sym typeface="Arial"/>
            </a:endParaRPr>
          </a:p>
          <a:p>
            <a:pPr indent="-237060" lvl="0" marL="237060" rtl="0" algn="just">
              <a:lnSpc>
                <a:spcPct val="90000"/>
              </a:lnSpc>
              <a:spcBef>
                <a:spcPts val="1067"/>
              </a:spcBef>
              <a:spcAft>
                <a:spcPts val="0"/>
              </a:spcAft>
              <a:buClr>
                <a:srgbClr val="FFFF00"/>
              </a:buClr>
              <a:buSzPts val="3000"/>
              <a:buChar char="●"/>
            </a:pPr>
            <a:r>
              <a:rPr b="1" lang="en-US" sz="2400">
                <a:solidFill>
                  <a:schemeClr val="lt1"/>
                </a:solidFill>
                <a:latin typeface="Arial"/>
                <a:ea typeface="Arial"/>
                <a:cs typeface="Arial"/>
                <a:sym typeface="Arial"/>
              </a:rPr>
              <a:t>Software Interrupt: </a:t>
            </a:r>
            <a:r>
              <a:rPr lang="en-US" sz="2400">
                <a:solidFill>
                  <a:schemeClr val="lt1"/>
                </a:solidFill>
                <a:latin typeface="Arial"/>
                <a:ea typeface="Arial"/>
                <a:cs typeface="Arial"/>
                <a:sym typeface="Arial"/>
              </a:rPr>
              <a:t>It happens according to the instruction from the software. For example </a:t>
            </a:r>
            <a:r>
              <a:rPr b="1" lang="en-US" sz="2400">
                <a:solidFill>
                  <a:schemeClr val="lt1"/>
                </a:solidFill>
                <a:latin typeface="Arial"/>
                <a:ea typeface="Arial"/>
                <a:cs typeface="Arial"/>
                <a:sym typeface="Arial"/>
              </a:rPr>
              <a:t>Timer interrupts are software interrupt</a:t>
            </a:r>
            <a:r>
              <a:rPr lang="en-US" sz="2400">
                <a:solidFill>
                  <a:schemeClr val="lt1"/>
                </a:solidFill>
                <a:latin typeface="Arial"/>
                <a:ea typeface="Arial"/>
                <a:cs typeface="Arial"/>
                <a:sym typeface="Arial"/>
              </a:rPr>
              <a:t>.</a:t>
            </a:r>
            <a:endParaRPr sz="2400">
              <a:solidFill>
                <a:schemeClr val="lt1"/>
              </a:solidFill>
              <a:latin typeface="Arial"/>
              <a:ea typeface="Arial"/>
              <a:cs typeface="Arial"/>
              <a:sym typeface="Arial"/>
            </a:endParaRPr>
          </a:p>
          <a:p>
            <a:pPr indent="-237060" lvl="0" marL="237060" rtl="0" algn="just">
              <a:lnSpc>
                <a:spcPct val="90000"/>
              </a:lnSpc>
              <a:spcBef>
                <a:spcPts val="1067"/>
              </a:spcBef>
              <a:spcAft>
                <a:spcPts val="0"/>
              </a:spcAft>
              <a:buClr>
                <a:srgbClr val="FFFF00"/>
              </a:buClr>
              <a:buSzPts val="3000"/>
              <a:buFont typeface="Times New Roman"/>
              <a:buChar char="●"/>
            </a:pPr>
            <a:r>
              <a:rPr lang="en-US" sz="2400">
                <a:solidFill>
                  <a:schemeClr val="lt1"/>
                </a:solidFill>
                <a:latin typeface="Arial"/>
                <a:ea typeface="Arial"/>
                <a:cs typeface="Arial"/>
                <a:sym typeface="Arial"/>
              </a:rPr>
              <a:t>But Arduino language supports only hardware interrupts</a:t>
            </a:r>
            <a:endParaRPr sz="2400">
              <a:solidFill>
                <a:schemeClr val="lt1"/>
              </a:solidFill>
              <a:latin typeface="Arial"/>
              <a:ea typeface="Arial"/>
              <a:cs typeface="Arial"/>
              <a:sym typeface="Arial"/>
            </a:endParaRPr>
          </a:p>
          <a:p>
            <a:pPr indent="-50798" lvl="0" marL="237060" rtl="0" algn="l">
              <a:lnSpc>
                <a:spcPct val="90000"/>
              </a:lnSpc>
              <a:spcBef>
                <a:spcPts val="1067"/>
              </a:spcBef>
              <a:spcAft>
                <a:spcPts val="1600"/>
              </a:spcAft>
              <a:buClr>
                <a:schemeClr val="dk1"/>
              </a:buClr>
              <a:buSzPts val="2100"/>
              <a:buNone/>
            </a:pPr>
            <a:r>
              <a:t/>
            </a:r>
            <a:endParaRPr sz="2400">
              <a:solidFill>
                <a:schemeClr val="lt1"/>
              </a:solidFill>
              <a:latin typeface="Arial"/>
              <a:ea typeface="Arial"/>
              <a:cs typeface="Arial"/>
              <a:sym typeface="Arial"/>
            </a:endParaRPr>
          </a:p>
        </p:txBody>
      </p:sp>
      <p:sp>
        <p:nvSpPr>
          <p:cNvPr id="380" name="Google Shape;380;p3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Arial"/>
              <a:buNone/>
            </a:pPr>
            <a:r>
              <a:rPr lang="en-US">
                <a:solidFill>
                  <a:schemeClr val="lt1"/>
                </a:solidFill>
              </a:rPr>
              <a:t>Interrupt Types</a:t>
            </a:r>
            <a:endParaRPr>
              <a:solidFill>
                <a:schemeClr val="lt1"/>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p38"/>
          <p:cNvSpPr txBox="1"/>
          <p:nvPr>
            <p:ph idx="1" type="body"/>
          </p:nvPr>
        </p:nvSpPr>
        <p:spPr>
          <a:xfrm>
            <a:off x="426381" y="1515983"/>
            <a:ext cx="6832836" cy="4121309"/>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1500"/>
              <a:buNone/>
            </a:pPr>
            <a:r>
              <a:rPr b="1" lang="en-US" sz="2000">
                <a:solidFill>
                  <a:schemeClr val="lt1"/>
                </a:solidFill>
                <a:latin typeface="Arial"/>
                <a:ea typeface="Arial"/>
                <a:cs typeface="Arial"/>
                <a:sym typeface="Arial"/>
              </a:rPr>
              <a:t>INTERRUPT IN ARDUINO:</a:t>
            </a:r>
            <a:endParaRPr>
              <a:solidFill>
                <a:schemeClr val="lt1"/>
              </a:solidFill>
              <a:latin typeface="Arial"/>
              <a:ea typeface="Arial"/>
              <a:cs typeface="Arial"/>
              <a:sym typeface="Arial"/>
            </a:endParaRPr>
          </a:p>
          <a:p>
            <a:pPr indent="-228594" lvl="0" marL="237060" rtl="0" algn="l">
              <a:lnSpc>
                <a:spcPct val="90000"/>
              </a:lnSpc>
              <a:spcBef>
                <a:spcPts val="1067"/>
              </a:spcBef>
              <a:spcAft>
                <a:spcPts val="0"/>
              </a:spcAft>
              <a:buClr>
                <a:srgbClr val="FFFF00"/>
              </a:buClr>
              <a:buSzPts val="1500"/>
              <a:buFont typeface="Times New Roman"/>
              <a:buChar char="●"/>
            </a:pPr>
            <a:r>
              <a:rPr lang="en-US" sz="2000">
                <a:solidFill>
                  <a:schemeClr val="lt1"/>
                </a:solidFill>
                <a:latin typeface="Arial"/>
                <a:ea typeface="Arial"/>
                <a:cs typeface="Arial"/>
                <a:sym typeface="Arial"/>
              </a:rPr>
              <a:t>Hardware interrupt can be triggered by a state change in any one of the digital pins that is either from HIGH to LOW or vise versa(e.g. pressing of push button). </a:t>
            </a:r>
            <a:endParaRPr>
              <a:solidFill>
                <a:schemeClr val="lt1"/>
              </a:solidFill>
              <a:latin typeface="Arial"/>
              <a:ea typeface="Arial"/>
              <a:cs typeface="Arial"/>
              <a:sym typeface="Arial"/>
            </a:endParaRPr>
          </a:p>
          <a:p>
            <a:pPr indent="-228594" lvl="0" marL="237060" rtl="0" algn="l">
              <a:lnSpc>
                <a:spcPct val="90000"/>
              </a:lnSpc>
              <a:spcBef>
                <a:spcPts val="1067"/>
              </a:spcBef>
              <a:spcAft>
                <a:spcPts val="0"/>
              </a:spcAft>
              <a:buClr>
                <a:srgbClr val="FFFF00"/>
              </a:buClr>
              <a:buSzPts val="1500"/>
              <a:buFont typeface="Times New Roman"/>
              <a:buChar char="●"/>
            </a:pPr>
            <a:r>
              <a:rPr lang="en-US" sz="2000">
                <a:solidFill>
                  <a:schemeClr val="lt1"/>
                </a:solidFill>
                <a:latin typeface="Arial"/>
                <a:ea typeface="Arial"/>
                <a:cs typeface="Arial"/>
                <a:sym typeface="Arial"/>
              </a:rPr>
              <a:t>Most of the Arduino’s have two hardware interrupts (referred to as "interrupt0" and "interrupt1") hard-wired to digital I/O pins 2 and 3, respectively.</a:t>
            </a:r>
            <a:endParaRPr>
              <a:solidFill>
                <a:schemeClr val="lt1"/>
              </a:solidFill>
              <a:latin typeface="Arial"/>
              <a:ea typeface="Arial"/>
              <a:cs typeface="Arial"/>
              <a:sym typeface="Arial"/>
            </a:endParaRPr>
          </a:p>
          <a:p>
            <a:pPr indent="-228594" lvl="0" marL="237060" rtl="0" algn="just">
              <a:lnSpc>
                <a:spcPct val="90000"/>
              </a:lnSpc>
              <a:spcBef>
                <a:spcPts val="1067"/>
              </a:spcBef>
              <a:spcAft>
                <a:spcPts val="0"/>
              </a:spcAft>
              <a:buClr>
                <a:srgbClr val="FFFF00"/>
              </a:buClr>
              <a:buSzPts val="1500"/>
              <a:buFont typeface="Times New Roman"/>
              <a:buChar char="●"/>
            </a:pPr>
            <a:r>
              <a:rPr lang="en-US" sz="2000">
                <a:solidFill>
                  <a:schemeClr val="lt1"/>
                </a:solidFill>
                <a:latin typeface="Arial"/>
                <a:ea typeface="Arial"/>
                <a:cs typeface="Arial"/>
                <a:sym typeface="Arial"/>
              </a:rPr>
              <a:t>You can define a routine using a special function called as “Interrupt Service Routine” (usually known as ISR) </a:t>
            </a:r>
            <a:endParaRPr sz="2000">
              <a:solidFill>
                <a:schemeClr val="lt1"/>
              </a:solidFill>
              <a:latin typeface="Arial"/>
              <a:ea typeface="Arial"/>
              <a:cs typeface="Arial"/>
              <a:sym typeface="Arial"/>
            </a:endParaRPr>
          </a:p>
          <a:p>
            <a:pPr indent="-228594" lvl="0" marL="237060" rtl="0" algn="just">
              <a:lnSpc>
                <a:spcPct val="90000"/>
              </a:lnSpc>
              <a:spcBef>
                <a:spcPts val="1067"/>
              </a:spcBef>
              <a:spcAft>
                <a:spcPts val="0"/>
              </a:spcAft>
              <a:buClr>
                <a:srgbClr val="FFFF00"/>
              </a:buClr>
              <a:buSzPts val="1500"/>
              <a:buFont typeface="Times New Roman"/>
              <a:buChar char="●"/>
            </a:pPr>
            <a:r>
              <a:rPr lang="en-US" sz="2000">
                <a:solidFill>
                  <a:schemeClr val="lt1"/>
                </a:solidFill>
                <a:latin typeface="Arial"/>
                <a:ea typeface="Arial"/>
                <a:cs typeface="Arial"/>
                <a:sym typeface="Arial"/>
              </a:rPr>
              <a:t>It is possible to have that function executed automatically, each time an event happens on an input pin.</a:t>
            </a:r>
            <a:endParaRPr>
              <a:solidFill>
                <a:schemeClr val="lt1"/>
              </a:solidFill>
              <a:latin typeface="Arial"/>
              <a:ea typeface="Arial"/>
              <a:cs typeface="Arial"/>
              <a:sym typeface="Arial"/>
            </a:endParaRPr>
          </a:p>
          <a:p>
            <a:pPr indent="-101597" lvl="0" marL="237060" rtl="0" algn="l">
              <a:lnSpc>
                <a:spcPct val="90000"/>
              </a:lnSpc>
              <a:spcBef>
                <a:spcPts val="1067"/>
              </a:spcBef>
              <a:spcAft>
                <a:spcPts val="1600"/>
              </a:spcAft>
              <a:buClr>
                <a:schemeClr val="dk1"/>
              </a:buClr>
              <a:buSzPts val="1500"/>
              <a:buNone/>
            </a:pPr>
            <a:r>
              <a:t/>
            </a:r>
            <a:endParaRPr sz="2000">
              <a:solidFill>
                <a:schemeClr val="lt1"/>
              </a:solidFill>
              <a:latin typeface="Arial"/>
              <a:ea typeface="Arial"/>
              <a:cs typeface="Arial"/>
              <a:sym typeface="Arial"/>
            </a:endParaRPr>
          </a:p>
        </p:txBody>
      </p:sp>
      <p:pic>
        <p:nvPicPr>
          <p:cNvPr descr="A screenshot of a cell phone&#10;&#10;Description automatically generated" id="386" name="Google Shape;386;p38"/>
          <p:cNvPicPr preferRelativeResize="0"/>
          <p:nvPr/>
        </p:nvPicPr>
        <p:blipFill rotWithShape="1">
          <a:blip r:embed="rId3">
            <a:alphaModFix/>
          </a:blip>
          <a:srcRect b="11180" l="52889" r="2230" t="22620"/>
          <a:stretch/>
        </p:blipFill>
        <p:spPr>
          <a:xfrm>
            <a:off x="7630525" y="2057400"/>
            <a:ext cx="4057352" cy="3038477"/>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39"/>
          <p:cNvSpPr txBox="1"/>
          <p:nvPr>
            <p:ph type="title"/>
          </p:nvPr>
        </p:nvSpPr>
        <p:spPr>
          <a:xfrm>
            <a:off x="838200" y="97700"/>
            <a:ext cx="10515600" cy="13256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2400"/>
              <a:buFont typeface="Arial"/>
              <a:buNone/>
            </a:pPr>
            <a:r>
              <a:rPr lang="en-US" sz="3200">
                <a:solidFill>
                  <a:schemeClr val="lt1"/>
                </a:solidFill>
              </a:rPr>
              <a:t>attachInterrupt Statement Syntax:</a:t>
            </a:r>
            <a:endParaRPr>
              <a:solidFill>
                <a:schemeClr val="lt1"/>
              </a:solidFill>
            </a:endParaRPr>
          </a:p>
        </p:txBody>
      </p:sp>
      <p:sp>
        <p:nvSpPr>
          <p:cNvPr id="392" name="Google Shape;392;p39"/>
          <p:cNvSpPr txBox="1"/>
          <p:nvPr>
            <p:ph idx="1" type="body"/>
          </p:nvPr>
        </p:nvSpPr>
        <p:spPr>
          <a:xfrm>
            <a:off x="838200" y="1253400"/>
            <a:ext cx="10515600" cy="43512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1500"/>
              <a:buNone/>
            </a:pPr>
            <a:r>
              <a:rPr lang="en-US" sz="2400">
                <a:solidFill>
                  <a:schemeClr val="lt1"/>
                </a:solidFill>
                <a:latin typeface="Arial"/>
                <a:ea typeface="Arial"/>
                <a:cs typeface="Arial"/>
                <a:sym typeface="Arial"/>
              </a:rPr>
              <a:t>attachInterrupt(pin, ISR, mode) </a:t>
            </a:r>
            <a:endParaRPr sz="2400">
              <a:solidFill>
                <a:schemeClr val="lt1"/>
              </a:solidFill>
              <a:latin typeface="Arial"/>
              <a:ea typeface="Arial"/>
              <a:cs typeface="Arial"/>
              <a:sym typeface="Arial"/>
            </a:endParaRPr>
          </a:p>
          <a:p>
            <a:pPr indent="0" lvl="0" marL="0" rtl="0" algn="l">
              <a:lnSpc>
                <a:spcPct val="90000"/>
              </a:lnSpc>
              <a:spcBef>
                <a:spcPts val="1067"/>
              </a:spcBef>
              <a:spcAft>
                <a:spcPts val="0"/>
              </a:spcAft>
              <a:buClr>
                <a:schemeClr val="dk1"/>
              </a:buClr>
              <a:buSzPts val="1500"/>
              <a:buNone/>
            </a:pPr>
            <a:r>
              <a:rPr b="1" i="1" lang="en-US" sz="2400">
                <a:solidFill>
                  <a:schemeClr val="lt1"/>
                </a:solidFill>
                <a:latin typeface="Arial"/>
                <a:ea typeface="Arial"/>
                <a:cs typeface="Arial"/>
                <a:sym typeface="Arial"/>
              </a:rPr>
              <a:t>argument pin: </a:t>
            </a:r>
            <a:r>
              <a:rPr lang="en-US" sz="2400">
                <a:solidFill>
                  <a:schemeClr val="lt1"/>
                </a:solidFill>
                <a:latin typeface="Arial"/>
                <a:ea typeface="Arial"/>
                <a:cs typeface="Arial"/>
                <a:sym typeface="Arial"/>
              </a:rPr>
              <a:t>The pin number </a:t>
            </a:r>
            <a:endParaRPr sz="2400">
              <a:solidFill>
                <a:schemeClr val="lt1"/>
              </a:solidFill>
              <a:latin typeface="Arial"/>
              <a:ea typeface="Arial"/>
              <a:cs typeface="Arial"/>
              <a:sym typeface="Arial"/>
            </a:endParaRPr>
          </a:p>
          <a:p>
            <a:pPr indent="0" lvl="0" marL="0" rtl="0" algn="l">
              <a:lnSpc>
                <a:spcPct val="90000"/>
              </a:lnSpc>
              <a:spcBef>
                <a:spcPts val="1067"/>
              </a:spcBef>
              <a:spcAft>
                <a:spcPts val="0"/>
              </a:spcAft>
              <a:buClr>
                <a:schemeClr val="dk1"/>
              </a:buClr>
              <a:buSzPts val="1500"/>
              <a:buNone/>
            </a:pPr>
            <a:r>
              <a:rPr b="1" i="1" lang="en-US" sz="2400">
                <a:solidFill>
                  <a:schemeClr val="lt1"/>
                </a:solidFill>
                <a:latin typeface="Arial"/>
                <a:ea typeface="Arial"/>
                <a:cs typeface="Arial"/>
                <a:sym typeface="Arial"/>
              </a:rPr>
              <a:t>argument ISR:</a:t>
            </a:r>
            <a:r>
              <a:rPr lang="en-US" sz="2400">
                <a:solidFill>
                  <a:schemeClr val="lt1"/>
                </a:solidFill>
                <a:latin typeface="Arial"/>
                <a:ea typeface="Arial"/>
                <a:cs typeface="Arial"/>
                <a:sym typeface="Arial"/>
              </a:rPr>
              <a:t> The ISR to call when the interrupt occurs.This function must take no parameters and return nothing. This function is sometimes referred to as an interrupt service routine. </a:t>
            </a:r>
            <a:endParaRPr sz="2400">
              <a:solidFill>
                <a:schemeClr val="lt1"/>
              </a:solidFill>
              <a:latin typeface="Arial"/>
              <a:ea typeface="Arial"/>
              <a:cs typeface="Arial"/>
              <a:sym typeface="Arial"/>
            </a:endParaRPr>
          </a:p>
          <a:p>
            <a:pPr indent="0" lvl="0" marL="0" rtl="0" algn="l">
              <a:lnSpc>
                <a:spcPct val="90000"/>
              </a:lnSpc>
              <a:spcBef>
                <a:spcPts val="1067"/>
              </a:spcBef>
              <a:spcAft>
                <a:spcPts val="0"/>
              </a:spcAft>
              <a:buClr>
                <a:schemeClr val="dk1"/>
              </a:buClr>
              <a:buSzPts val="1500"/>
              <a:buNone/>
            </a:pPr>
            <a:r>
              <a:rPr b="1" i="1" lang="en-US" sz="2400">
                <a:solidFill>
                  <a:schemeClr val="lt1"/>
                </a:solidFill>
                <a:latin typeface="Arial"/>
                <a:ea typeface="Arial"/>
                <a:cs typeface="Arial"/>
                <a:sym typeface="Arial"/>
              </a:rPr>
              <a:t>argument mode: </a:t>
            </a:r>
            <a:r>
              <a:rPr lang="en-US" sz="2400">
                <a:solidFill>
                  <a:schemeClr val="lt1"/>
                </a:solidFill>
                <a:latin typeface="Arial"/>
                <a:ea typeface="Arial"/>
                <a:cs typeface="Arial"/>
                <a:sym typeface="Arial"/>
              </a:rPr>
              <a:t>defines when the interrupt should be triggered.</a:t>
            </a:r>
            <a:endParaRPr sz="2400">
              <a:solidFill>
                <a:schemeClr val="lt1"/>
              </a:solidFill>
              <a:latin typeface="Arial"/>
              <a:ea typeface="Arial"/>
              <a:cs typeface="Arial"/>
              <a:sym typeface="Arial"/>
            </a:endParaRPr>
          </a:p>
          <a:p>
            <a:pPr indent="-237060" lvl="0" marL="237060" rtl="0" algn="just">
              <a:lnSpc>
                <a:spcPct val="90000"/>
              </a:lnSpc>
              <a:spcBef>
                <a:spcPts val="1067"/>
              </a:spcBef>
              <a:spcAft>
                <a:spcPts val="0"/>
              </a:spcAft>
              <a:buClr>
                <a:srgbClr val="FFFF00"/>
              </a:buClr>
              <a:buSzPts val="1300"/>
              <a:buFont typeface="Times New Roman"/>
              <a:buChar char="●"/>
            </a:pPr>
            <a:r>
              <a:rPr i="0" lang="en-US" sz="2400">
                <a:solidFill>
                  <a:schemeClr val="lt1"/>
                </a:solidFill>
                <a:latin typeface="Arial"/>
                <a:ea typeface="Arial"/>
                <a:cs typeface="Arial"/>
                <a:sym typeface="Arial"/>
              </a:rPr>
              <a:t>The following </a:t>
            </a:r>
            <a:r>
              <a:rPr lang="en-US" sz="2400">
                <a:solidFill>
                  <a:schemeClr val="lt1"/>
                </a:solidFill>
                <a:latin typeface="Arial"/>
                <a:ea typeface="Arial"/>
                <a:cs typeface="Arial"/>
                <a:sym typeface="Arial"/>
              </a:rPr>
              <a:t>four</a:t>
            </a:r>
            <a:r>
              <a:rPr i="0" lang="en-US" sz="2400">
                <a:solidFill>
                  <a:schemeClr val="lt1"/>
                </a:solidFill>
                <a:latin typeface="Arial"/>
                <a:ea typeface="Arial"/>
                <a:cs typeface="Arial"/>
                <a:sym typeface="Arial"/>
              </a:rPr>
              <a:t> constants are predefined as valid values −</a:t>
            </a:r>
            <a:endParaRPr sz="2400">
              <a:solidFill>
                <a:schemeClr val="lt1"/>
              </a:solidFill>
              <a:latin typeface="Arial"/>
              <a:ea typeface="Arial"/>
              <a:cs typeface="Arial"/>
              <a:sym typeface="Arial"/>
            </a:endParaRPr>
          </a:p>
          <a:p>
            <a:pPr indent="-237060" lvl="0" marL="237060" rtl="0" algn="just">
              <a:lnSpc>
                <a:spcPct val="90000"/>
              </a:lnSpc>
              <a:spcBef>
                <a:spcPts val="1067"/>
              </a:spcBef>
              <a:spcAft>
                <a:spcPts val="0"/>
              </a:spcAft>
              <a:buClr>
                <a:srgbClr val="FFFF00"/>
              </a:buClr>
              <a:buSzPts val="1300"/>
              <a:buFont typeface="Arial"/>
              <a:buChar char="●"/>
            </a:pPr>
            <a:r>
              <a:rPr b="1" i="0" lang="en-US" sz="2400">
                <a:solidFill>
                  <a:schemeClr val="lt1"/>
                </a:solidFill>
                <a:latin typeface="Arial"/>
                <a:ea typeface="Arial"/>
                <a:cs typeface="Arial"/>
                <a:sym typeface="Arial"/>
              </a:rPr>
              <a:t>LOW</a:t>
            </a:r>
            <a:r>
              <a:rPr i="0" lang="en-US" sz="2400">
                <a:solidFill>
                  <a:schemeClr val="lt1"/>
                </a:solidFill>
                <a:latin typeface="Arial"/>
                <a:ea typeface="Arial"/>
                <a:cs typeface="Arial"/>
                <a:sym typeface="Arial"/>
              </a:rPr>
              <a:t> to trigger the interrupt whenever the </a:t>
            </a:r>
            <a:r>
              <a:rPr i="0" lang="en-US" sz="2400" u="sng">
                <a:solidFill>
                  <a:schemeClr val="lt1"/>
                </a:solidFill>
                <a:latin typeface="Arial"/>
                <a:ea typeface="Arial"/>
                <a:cs typeface="Arial"/>
                <a:sym typeface="Arial"/>
              </a:rPr>
              <a:t>pin is low</a:t>
            </a:r>
            <a:r>
              <a:rPr i="0" lang="en-US" sz="2400">
                <a:solidFill>
                  <a:schemeClr val="lt1"/>
                </a:solidFill>
                <a:latin typeface="Arial"/>
                <a:ea typeface="Arial"/>
                <a:cs typeface="Arial"/>
                <a:sym typeface="Arial"/>
              </a:rPr>
              <a:t>.</a:t>
            </a:r>
            <a:endParaRPr sz="2400">
              <a:solidFill>
                <a:schemeClr val="lt1"/>
              </a:solidFill>
              <a:latin typeface="Arial"/>
              <a:ea typeface="Arial"/>
              <a:cs typeface="Arial"/>
              <a:sym typeface="Arial"/>
            </a:endParaRPr>
          </a:p>
          <a:p>
            <a:pPr indent="-237060" lvl="0" marL="237060" rtl="0" algn="just">
              <a:lnSpc>
                <a:spcPct val="90000"/>
              </a:lnSpc>
              <a:spcBef>
                <a:spcPts val="1067"/>
              </a:spcBef>
              <a:spcAft>
                <a:spcPts val="0"/>
              </a:spcAft>
              <a:buClr>
                <a:srgbClr val="FFFF00"/>
              </a:buClr>
              <a:buSzPts val="1300"/>
              <a:buFont typeface="Arial"/>
              <a:buChar char="●"/>
            </a:pPr>
            <a:r>
              <a:rPr b="1" i="0" lang="en-US" sz="2400">
                <a:solidFill>
                  <a:schemeClr val="lt1"/>
                </a:solidFill>
                <a:latin typeface="Arial"/>
                <a:ea typeface="Arial"/>
                <a:cs typeface="Arial"/>
                <a:sym typeface="Arial"/>
              </a:rPr>
              <a:t>CHANGE</a:t>
            </a:r>
            <a:r>
              <a:rPr i="0" lang="en-US" sz="2400">
                <a:solidFill>
                  <a:schemeClr val="lt1"/>
                </a:solidFill>
                <a:latin typeface="Arial"/>
                <a:ea typeface="Arial"/>
                <a:cs typeface="Arial"/>
                <a:sym typeface="Arial"/>
              </a:rPr>
              <a:t> to trigger the interrupt whenever the </a:t>
            </a:r>
            <a:r>
              <a:rPr i="0" lang="en-US" sz="2400" u="sng">
                <a:solidFill>
                  <a:schemeClr val="lt1"/>
                </a:solidFill>
                <a:latin typeface="Arial"/>
                <a:ea typeface="Arial"/>
                <a:cs typeface="Arial"/>
                <a:sym typeface="Arial"/>
              </a:rPr>
              <a:t>pin changes value</a:t>
            </a:r>
            <a:r>
              <a:rPr i="0" lang="en-US" sz="2400">
                <a:solidFill>
                  <a:schemeClr val="lt1"/>
                </a:solidFill>
                <a:latin typeface="Arial"/>
                <a:ea typeface="Arial"/>
                <a:cs typeface="Arial"/>
                <a:sym typeface="Arial"/>
              </a:rPr>
              <a:t>.</a:t>
            </a:r>
            <a:endParaRPr sz="2400">
              <a:solidFill>
                <a:schemeClr val="lt1"/>
              </a:solidFill>
              <a:latin typeface="Arial"/>
              <a:ea typeface="Arial"/>
              <a:cs typeface="Arial"/>
              <a:sym typeface="Arial"/>
            </a:endParaRPr>
          </a:p>
          <a:p>
            <a:pPr indent="-237060" lvl="0" marL="237060" rtl="0" algn="just">
              <a:lnSpc>
                <a:spcPct val="90000"/>
              </a:lnSpc>
              <a:spcBef>
                <a:spcPts val="1067"/>
              </a:spcBef>
              <a:spcAft>
                <a:spcPts val="0"/>
              </a:spcAft>
              <a:buClr>
                <a:srgbClr val="FFFF00"/>
              </a:buClr>
              <a:buSzPts val="1300"/>
              <a:buFont typeface="Arial"/>
              <a:buChar char="●"/>
            </a:pPr>
            <a:r>
              <a:rPr b="1" i="0" lang="en-US" sz="2400">
                <a:solidFill>
                  <a:schemeClr val="lt1"/>
                </a:solidFill>
                <a:latin typeface="Arial"/>
                <a:ea typeface="Arial"/>
                <a:cs typeface="Arial"/>
                <a:sym typeface="Arial"/>
              </a:rPr>
              <a:t>FALLING</a:t>
            </a:r>
            <a:r>
              <a:rPr i="0" lang="en-US" sz="2400">
                <a:solidFill>
                  <a:schemeClr val="lt1"/>
                </a:solidFill>
                <a:latin typeface="Arial"/>
                <a:ea typeface="Arial"/>
                <a:cs typeface="Arial"/>
                <a:sym typeface="Arial"/>
              </a:rPr>
              <a:t> whenever the pin goes from </a:t>
            </a:r>
            <a:r>
              <a:rPr i="0" lang="en-US" sz="2400" u="sng">
                <a:solidFill>
                  <a:schemeClr val="lt1"/>
                </a:solidFill>
                <a:latin typeface="Arial"/>
                <a:ea typeface="Arial"/>
                <a:cs typeface="Arial"/>
                <a:sym typeface="Arial"/>
              </a:rPr>
              <a:t>high to low</a:t>
            </a:r>
            <a:endParaRPr i="0" sz="2400" u="sng">
              <a:solidFill>
                <a:schemeClr val="lt1"/>
              </a:solidFill>
              <a:latin typeface="Arial"/>
              <a:ea typeface="Arial"/>
              <a:cs typeface="Arial"/>
              <a:sym typeface="Arial"/>
            </a:endParaRPr>
          </a:p>
          <a:p>
            <a:pPr indent="-237060" lvl="0" marL="237060" rtl="0" algn="just">
              <a:lnSpc>
                <a:spcPct val="90000"/>
              </a:lnSpc>
              <a:spcBef>
                <a:spcPts val="1067"/>
              </a:spcBef>
              <a:spcAft>
                <a:spcPts val="0"/>
              </a:spcAft>
              <a:buClr>
                <a:srgbClr val="FFFF00"/>
              </a:buClr>
              <a:buSzPts val="1300"/>
              <a:buFont typeface="Times New Roman"/>
              <a:buChar char="●"/>
            </a:pPr>
            <a:r>
              <a:rPr b="1" lang="en-US" sz="2400">
                <a:solidFill>
                  <a:schemeClr val="lt1"/>
                </a:solidFill>
                <a:latin typeface="Arial"/>
                <a:ea typeface="Arial"/>
                <a:cs typeface="Arial"/>
                <a:sym typeface="Arial"/>
              </a:rPr>
              <a:t>RISING</a:t>
            </a:r>
            <a:r>
              <a:rPr lang="en-US" sz="2400">
                <a:solidFill>
                  <a:schemeClr val="lt1"/>
                </a:solidFill>
                <a:latin typeface="Arial"/>
                <a:ea typeface="Arial"/>
                <a:cs typeface="Arial"/>
                <a:sym typeface="Arial"/>
              </a:rPr>
              <a:t> whenever the pin goes from </a:t>
            </a:r>
            <a:r>
              <a:rPr lang="en-US" sz="2400" u="sng">
                <a:solidFill>
                  <a:schemeClr val="lt1"/>
                </a:solidFill>
                <a:latin typeface="Arial"/>
                <a:ea typeface="Arial"/>
                <a:cs typeface="Arial"/>
                <a:sym typeface="Arial"/>
              </a:rPr>
              <a:t>low to high</a:t>
            </a:r>
            <a:endParaRPr sz="2400" u="sng">
              <a:solidFill>
                <a:schemeClr val="lt1"/>
              </a:solidFill>
              <a:latin typeface="Arial"/>
              <a:ea typeface="Arial"/>
              <a:cs typeface="Arial"/>
              <a:sym typeface="Arial"/>
            </a:endParaRPr>
          </a:p>
          <a:p>
            <a:pPr indent="0" lvl="0" marL="0" rtl="0" algn="l">
              <a:lnSpc>
                <a:spcPct val="90000"/>
              </a:lnSpc>
              <a:spcBef>
                <a:spcPts val="1067"/>
              </a:spcBef>
              <a:spcAft>
                <a:spcPts val="1600"/>
              </a:spcAft>
              <a:buClr>
                <a:schemeClr val="dk1"/>
              </a:buClr>
              <a:buSzPts val="1800"/>
              <a:buNone/>
            </a:pPr>
            <a:r>
              <a:t/>
            </a:r>
            <a:endParaRPr sz="2400">
              <a:solidFill>
                <a:schemeClr val="lt1"/>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Arial"/>
              <a:buNone/>
            </a:pPr>
            <a:r>
              <a:rPr lang="en-US">
                <a:solidFill>
                  <a:schemeClr val="lt1"/>
                </a:solidFill>
              </a:rPr>
              <a:t>What is an Arduino?</a:t>
            </a:r>
            <a:endParaRPr/>
          </a:p>
        </p:txBody>
      </p:sp>
      <p:sp>
        <p:nvSpPr>
          <p:cNvPr id="117" name="Google Shape;117;p4"/>
          <p:cNvSpPr txBox="1"/>
          <p:nvPr>
            <p:ph idx="1" type="body"/>
          </p:nvPr>
        </p:nvSpPr>
        <p:spPr>
          <a:xfrm>
            <a:off x="838200" y="1825625"/>
            <a:ext cx="6548120" cy="4351338"/>
          </a:xfrm>
          <a:prstGeom prst="rect">
            <a:avLst/>
          </a:prstGeom>
          <a:noFill/>
          <a:ln>
            <a:noFill/>
          </a:ln>
        </p:spPr>
        <p:txBody>
          <a:bodyPr anchorCtr="0" anchor="t" bIns="45700" lIns="91425" spcFirstLastPara="1" rIns="91425" wrap="square" tIns="45700">
            <a:normAutofit/>
          </a:bodyPr>
          <a:lstStyle/>
          <a:p>
            <a:pPr indent="-228600" lvl="0" marL="228600" rtl="0" algn="just">
              <a:lnSpc>
                <a:spcPct val="90000"/>
              </a:lnSpc>
              <a:spcBef>
                <a:spcPts val="0"/>
              </a:spcBef>
              <a:spcAft>
                <a:spcPts val="0"/>
              </a:spcAft>
              <a:buClr>
                <a:schemeClr val="lt1"/>
              </a:buClr>
              <a:buSzPts val="2000"/>
              <a:buChar char="•"/>
            </a:pPr>
            <a:r>
              <a:rPr lang="en-US" sz="2000">
                <a:solidFill>
                  <a:schemeClr val="lt1"/>
                </a:solidFill>
              </a:rPr>
              <a:t>Arduino is an open-source hardware and software company, project, and user community that designs and manufactures single-board microcontrollers and microcontroller kits for building digital devices.</a:t>
            </a:r>
            <a:endParaRPr/>
          </a:p>
          <a:p>
            <a:pPr indent="-228600" lvl="0" marL="228600" rtl="0" algn="just">
              <a:lnSpc>
                <a:spcPct val="90000"/>
              </a:lnSpc>
              <a:spcBef>
                <a:spcPts val="1000"/>
              </a:spcBef>
              <a:spcAft>
                <a:spcPts val="0"/>
              </a:spcAft>
              <a:buClr>
                <a:schemeClr val="lt1"/>
              </a:buClr>
              <a:buSzPts val="2000"/>
              <a:buChar char="•"/>
            </a:pPr>
            <a:r>
              <a:rPr lang="en-US" sz="2000">
                <a:solidFill>
                  <a:schemeClr val="lt1"/>
                </a:solidFill>
              </a:rPr>
              <a:t>We generally call even the boards as Arduinos. </a:t>
            </a:r>
            <a:endParaRPr/>
          </a:p>
          <a:p>
            <a:pPr indent="-228600" lvl="0" marL="228600" rtl="0" algn="just">
              <a:lnSpc>
                <a:spcPct val="90000"/>
              </a:lnSpc>
              <a:spcBef>
                <a:spcPts val="1000"/>
              </a:spcBef>
              <a:spcAft>
                <a:spcPts val="0"/>
              </a:spcAft>
              <a:buClr>
                <a:schemeClr val="lt1"/>
              </a:buClr>
              <a:buSzPts val="2000"/>
              <a:buChar char="•"/>
            </a:pPr>
            <a:r>
              <a:rPr lang="en-US" sz="2000">
                <a:solidFill>
                  <a:schemeClr val="lt1"/>
                </a:solidFill>
              </a:rPr>
              <a:t>There are different forms of Arduino boards, some of the most common ones are as follows:</a:t>
            </a:r>
            <a:endParaRPr/>
          </a:p>
          <a:p>
            <a:pPr indent="-228600" lvl="1" marL="685800" rtl="0" algn="just">
              <a:lnSpc>
                <a:spcPct val="90000"/>
              </a:lnSpc>
              <a:spcBef>
                <a:spcPts val="500"/>
              </a:spcBef>
              <a:spcAft>
                <a:spcPts val="0"/>
              </a:spcAft>
              <a:buClr>
                <a:schemeClr val="lt1"/>
              </a:buClr>
              <a:buSzPts val="2000"/>
              <a:buChar char="•"/>
            </a:pPr>
            <a:r>
              <a:rPr lang="en-US" sz="2000">
                <a:solidFill>
                  <a:schemeClr val="lt1"/>
                </a:solidFill>
              </a:rPr>
              <a:t>Arduino UNO</a:t>
            </a:r>
            <a:endParaRPr/>
          </a:p>
          <a:p>
            <a:pPr indent="-228600" lvl="1" marL="685800" rtl="0" algn="just">
              <a:lnSpc>
                <a:spcPct val="90000"/>
              </a:lnSpc>
              <a:spcBef>
                <a:spcPts val="500"/>
              </a:spcBef>
              <a:spcAft>
                <a:spcPts val="0"/>
              </a:spcAft>
              <a:buClr>
                <a:schemeClr val="lt1"/>
              </a:buClr>
              <a:buSzPts val="2000"/>
              <a:buChar char="•"/>
            </a:pPr>
            <a:r>
              <a:rPr lang="en-US" sz="2000">
                <a:solidFill>
                  <a:schemeClr val="lt1"/>
                </a:solidFill>
              </a:rPr>
              <a:t>Arduino Leonardo</a:t>
            </a:r>
            <a:endParaRPr/>
          </a:p>
          <a:p>
            <a:pPr indent="-228600" lvl="1" marL="685800" rtl="0" algn="just">
              <a:lnSpc>
                <a:spcPct val="90000"/>
              </a:lnSpc>
              <a:spcBef>
                <a:spcPts val="500"/>
              </a:spcBef>
              <a:spcAft>
                <a:spcPts val="0"/>
              </a:spcAft>
              <a:buClr>
                <a:schemeClr val="lt1"/>
              </a:buClr>
              <a:buSzPts val="2000"/>
              <a:buChar char="•"/>
            </a:pPr>
            <a:r>
              <a:rPr lang="en-US" sz="2000">
                <a:solidFill>
                  <a:schemeClr val="lt1"/>
                </a:solidFill>
              </a:rPr>
              <a:t>Arduino Mega</a:t>
            </a:r>
            <a:endParaRPr/>
          </a:p>
          <a:p>
            <a:pPr indent="-228600" lvl="1" marL="685800" rtl="0" algn="just">
              <a:lnSpc>
                <a:spcPct val="90000"/>
              </a:lnSpc>
              <a:spcBef>
                <a:spcPts val="500"/>
              </a:spcBef>
              <a:spcAft>
                <a:spcPts val="0"/>
              </a:spcAft>
              <a:buClr>
                <a:schemeClr val="lt1"/>
              </a:buClr>
              <a:buSzPts val="2000"/>
              <a:buChar char="•"/>
            </a:pPr>
            <a:r>
              <a:rPr lang="en-US" sz="2000">
                <a:solidFill>
                  <a:schemeClr val="lt1"/>
                </a:solidFill>
              </a:rPr>
              <a:t>Arduino Micro</a:t>
            </a:r>
            <a:endParaRPr/>
          </a:p>
          <a:p>
            <a:pPr indent="-228600" lvl="1" marL="685800" rtl="0" algn="just">
              <a:lnSpc>
                <a:spcPct val="90000"/>
              </a:lnSpc>
              <a:spcBef>
                <a:spcPts val="500"/>
              </a:spcBef>
              <a:spcAft>
                <a:spcPts val="0"/>
              </a:spcAft>
              <a:buClr>
                <a:schemeClr val="lt1"/>
              </a:buClr>
              <a:buSzPts val="2000"/>
              <a:buChar char="•"/>
            </a:pPr>
            <a:r>
              <a:rPr lang="en-US" sz="2000">
                <a:solidFill>
                  <a:schemeClr val="lt1"/>
                </a:solidFill>
              </a:rPr>
              <a:t>Arduino Nano</a:t>
            </a:r>
            <a:endParaRPr sz="2000">
              <a:solidFill>
                <a:schemeClr val="lt1"/>
              </a:solidFill>
            </a:endParaRPr>
          </a:p>
        </p:txBody>
      </p:sp>
      <p:sp>
        <p:nvSpPr>
          <p:cNvPr id="118" name="Google Shape;118;p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descr="Picking the Right Arduino - Hackster.io" id="119" name="Google Shape;119;p4"/>
          <p:cNvPicPr preferRelativeResize="0"/>
          <p:nvPr/>
        </p:nvPicPr>
        <p:blipFill rotWithShape="1">
          <a:blip r:embed="rId3">
            <a:alphaModFix/>
          </a:blip>
          <a:srcRect b="0" l="0" r="0" t="0"/>
          <a:stretch/>
        </p:blipFill>
        <p:spPr>
          <a:xfrm>
            <a:off x="7597894" y="1825625"/>
            <a:ext cx="3755906" cy="1946909"/>
          </a:xfrm>
          <a:prstGeom prst="rect">
            <a:avLst/>
          </a:prstGeom>
          <a:noFill/>
          <a:ln>
            <a:noFill/>
          </a:ln>
        </p:spPr>
      </p:pic>
      <p:pic>
        <p:nvPicPr>
          <p:cNvPr descr="10 Simple Arduino Projects For Beginners with Code | Simple arduino projects,  Arduino projects, Cool arduino projects" id="120" name="Google Shape;120;p4"/>
          <p:cNvPicPr preferRelativeResize="0"/>
          <p:nvPr/>
        </p:nvPicPr>
        <p:blipFill rotWithShape="1">
          <a:blip r:embed="rId4">
            <a:alphaModFix/>
          </a:blip>
          <a:srcRect b="0" l="0" r="0" t="0"/>
          <a:stretch/>
        </p:blipFill>
        <p:spPr>
          <a:xfrm>
            <a:off x="7597894" y="3866831"/>
            <a:ext cx="3755906" cy="2030219"/>
          </a:xfrm>
          <a:prstGeom prst="rect">
            <a:avLst/>
          </a:prstGeom>
          <a:noFill/>
          <a:ln>
            <a:noFill/>
          </a:ln>
        </p:spPr>
      </p:pic>
      <p:pic>
        <p:nvPicPr>
          <p:cNvPr id="121" name="Google Shape;121;p4"/>
          <p:cNvPicPr preferRelativeResize="0"/>
          <p:nvPr/>
        </p:nvPicPr>
        <p:blipFill rotWithShape="1">
          <a:blip r:embed="rId5">
            <a:alphaModFix/>
          </a:blip>
          <a:srcRect b="0" l="0" r="0" t="0"/>
          <a:stretch/>
        </p:blipFill>
        <p:spPr>
          <a:xfrm>
            <a:off x="7669014" y="1917066"/>
            <a:ext cx="418346" cy="284708"/>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4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Arial"/>
              <a:buNone/>
            </a:pPr>
            <a:r>
              <a:rPr lang="en-US">
                <a:solidFill>
                  <a:schemeClr val="lt1"/>
                </a:solidFill>
              </a:rPr>
              <a:t>Interrupt Example</a:t>
            </a:r>
            <a:endParaRPr>
              <a:solidFill>
                <a:schemeClr val="lt1"/>
              </a:solidFill>
            </a:endParaRPr>
          </a:p>
        </p:txBody>
      </p:sp>
      <p:sp>
        <p:nvSpPr>
          <p:cNvPr id="398" name="Google Shape;398;p40"/>
          <p:cNvSpPr txBox="1"/>
          <p:nvPr>
            <p:ph idx="4294967295" type="body"/>
          </p:nvPr>
        </p:nvSpPr>
        <p:spPr>
          <a:xfrm>
            <a:off x="838200" y="2028145"/>
            <a:ext cx="9385300" cy="3881437"/>
          </a:xfrm>
          <a:prstGeom prst="rect">
            <a:avLst/>
          </a:prstGeom>
          <a:noFill/>
          <a:ln>
            <a:noFill/>
          </a:ln>
        </p:spPr>
        <p:txBody>
          <a:bodyPr anchorCtr="0" anchor="t" bIns="121900" lIns="121900" spcFirstLastPara="1" rIns="121900" wrap="square" tIns="121900">
            <a:normAutofit/>
          </a:bodyPr>
          <a:lstStyle/>
          <a:p>
            <a:pPr indent="0" lvl="0" marL="0" rtl="0" algn="l">
              <a:lnSpc>
                <a:spcPct val="90000"/>
              </a:lnSpc>
              <a:spcBef>
                <a:spcPts val="0"/>
              </a:spcBef>
              <a:spcAft>
                <a:spcPts val="0"/>
              </a:spcAft>
              <a:buClr>
                <a:schemeClr val="lt1"/>
              </a:buClr>
              <a:buSzPts val="2533"/>
              <a:buNone/>
            </a:pPr>
            <a:r>
              <a:rPr lang="en-US" sz="2533">
                <a:solidFill>
                  <a:schemeClr val="lt1"/>
                </a:solidFill>
                <a:latin typeface="Arial"/>
                <a:ea typeface="Arial"/>
                <a:cs typeface="Arial"/>
                <a:sym typeface="Arial"/>
              </a:rPr>
              <a:t>Change the state of LED whenever push  button is pressed</a:t>
            </a:r>
            <a:endParaRPr sz="2533">
              <a:solidFill>
                <a:schemeClr val="lt1"/>
              </a:solidFill>
              <a:latin typeface="Arial"/>
              <a:ea typeface="Arial"/>
              <a:cs typeface="Arial"/>
              <a:sym typeface="Arial"/>
            </a:endParaRPr>
          </a:p>
          <a:p>
            <a:pPr indent="0" lvl="0" marL="0" rtl="0" algn="l">
              <a:lnSpc>
                <a:spcPct val="90000"/>
              </a:lnSpc>
              <a:spcBef>
                <a:spcPts val="1600"/>
              </a:spcBef>
              <a:spcAft>
                <a:spcPts val="1600"/>
              </a:spcAft>
              <a:buClr>
                <a:schemeClr val="lt1"/>
              </a:buClr>
              <a:buSzPts val="2533"/>
              <a:buNone/>
            </a:pPr>
            <a:r>
              <a:rPr lang="en-US" sz="2533" u="sng">
                <a:solidFill>
                  <a:schemeClr val="lt1"/>
                </a:solidFill>
                <a:latin typeface="Arial"/>
                <a:ea typeface="Arial"/>
                <a:cs typeface="Arial"/>
                <a:sym typeface="Arial"/>
                <a:hlinkClick r:id="rId3">
                  <a:extLst>
                    <a:ext uri="{A12FA001-AC4F-418D-AE19-62706E023703}">
                      <ahyp:hlinkClr val="tx"/>
                    </a:ext>
                  </a:extLst>
                </a:hlinkClick>
              </a:rPr>
              <a:t>https://www.tinkercad.com/things/fUMaXcknuTl</a:t>
            </a:r>
            <a:r>
              <a:rPr lang="en-US" sz="2533" u="sng">
                <a:solidFill>
                  <a:schemeClr val="lt1"/>
                </a:solidFill>
                <a:latin typeface="Arial"/>
                <a:ea typeface="Arial"/>
                <a:cs typeface="Arial"/>
                <a:sym typeface="Arial"/>
              </a:rPr>
              <a:t> </a:t>
            </a:r>
            <a:endParaRPr sz="2533">
              <a:solidFill>
                <a:schemeClr val="lt1"/>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pic>
        <p:nvPicPr>
          <p:cNvPr id="126" name="Google Shape;126;p5"/>
          <p:cNvPicPr preferRelativeResize="0"/>
          <p:nvPr/>
        </p:nvPicPr>
        <p:blipFill rotWithShape="1">
          <a:blip r:embed="rId3">
            <a:alphaModFix/>
          </a:blip>
          <a:srcRect b="0" l="0" r="0" t="0"/>
          <a:stretch/>
        </p:blipFill>
        <p:spPr>
          <a:xfrm>
            <a:off x="4391631" y="2228597"/>
            <a:ext cx="7101069" cy="3636144"/>
          </a:xfrm>
          <a:prstGeom prst="rect">
            <a:avLst/>
          </a:prstGeom>
          <a:noFill/>
          <a:ln>
            <a:noFill/>
          </a:ln>
        </p:spPr>
      </p:pic>
      <p:sp>
        <p:nvSpPr>
          <p:cNvPr id="127" name="Google Shape;127;p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Arial"/>
              <a:buNone/>
            </a:pPr>
            <a:r>
              <a:rPr lang="en-US">
                <a:solidFill>
                  <a:schemeClr val="lt1"/>
                </a:solidFill>
              </a:rPr>
              <a:t>Components in an Arduino UNO</a:t>
            </a:r>
            <a:endParaRPr/>
          </a:p>
        </p:txBody>
      </p:sp>
      <p:sp>
        <p:nvSpPr>
          <p:cNvPr id="128" name="Google Shape;128;p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129" name="Google Shape;129;p5"/>
          <p:cNvPicPr preferRelativeResize="0"/>
          <p:nvPr/>
        </p:nvPicPr>
        <p:blipFill rotWithShape="1">
          <a:blip r:embed="rId4">
            <a:alphaModFix/>
          </a:blip>
          <a:srcRect b="0" l="0" r="0" t="0"/>
          <a:stretch/>
        </p:blipFill>
        <p:spPr>
          <a:xfrm>
            <a:off x="658069" y="2228597"/>
            <a:ext cx="3636144" cy="363614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6"/>
          <p:cNvSpPr txBox="1"/>
          <p:nvPr>
            <p:ph idx="4294967295" type="body"/>
          </p:nvPr>
        </p:nvSpPr>
        <p:spPr>
          <a:xfrm>
            <a:off x="838200" y="1690688"/>
            <a:ext cx="10515600" cy="4443774"/>
          </a:xfrm>
          <a:prstGeom prst="rect">
            <a:avLst/>
          </a:prstGeom>
          <a:noFill/>
          <a:ln>
            <a:noFill/>
          </a:ln>
        </p:spPr>
        <p:txBody>
          <a:bodyPr anchorCtr="0" anchor="t" bIns="45700" lIns="91425" spcFirstLastPara="1" rIns="91425" wrap="square" tIns="45700">
            <a:noAutofit/>
          </a:bodyPr>
          <a:lstStyle/>
          <a:p>
            <a:pPr indent="0" lvl="0" marL="0" rtl="0" algn="just">
              <a:lnSpc>
                <a:spcPct val="100000"/>
              </a:lnSpc>
              <a:spcBef>
                <a:spcPts val="1600"/>
              </a:spcBef>
              <a:spcAft>
                <a:spcPts val="0"/>
              </a:spcAft>
              <a:buClr>
                <a:schemeClr val="lt1"/>
              </a:buClr>
              <a:buSzPts val="2000"/>
              <a:buNone/>
            </a:pPr>
            <a:r>
              <a:rPr lang="en-US" sz="2000">
                <a:solidFill>
                  <a:schemeClr val="lt1"/>
                </a:solidFill>
              </a:rPr>
              <a:t>General Purpose Input Output (GPIO) pins are used as input or output for interfacing devices.</a:t>
            </a:r>
            <a:endParaRPr sz="2000">
              <a:solidFill>
                <a:schemeClr val="lt1"/>
              </a:solidFill>
            </a:endParaRPr>
          </a:p>
          <a:p>
            <a:pPr indent="0" lvl="0" marL="0" rtl="0" algn="just">
              <a:lnSpc>
                <a:spcPct val="100000"/>
              </a:lnSpc>
              <a:spcBef>
                <a:spcPts val="1600"/>
              </a:spcBef>
              <a:spcAft>
                <a:spcPts val="0"/>
              </a:spcAft>
              <a:buClr>
                <a:schemeClr val="lt1"/>
              </a:buClr>
              <a:buSzPts val="2000"/>
              <a:buNone/>
            </a:pPr>
            <a:r>
              <a:rPr b="1" lang="en-US" sz="2000">
                <a:solidFill>
                  <a:schemeClr val="lt1"/>
                </a:solidFill>
              </a:rPr>
              <a:t>Configuration:</a:t>
            </a:r>
            <a:endParaRPr b="1" sz="2000">
              <a:solidFill>
                <a:schemeClr val="lt1"/>
              </a:solidFill>
            </a:endParaRPr>
          </a:p>
          <a:p>
            <a:pPr indent="-459305" lvl="0" marL="609585" rtl="0" algn="just">
              <a:lnSpc>
                <a:spcPct val="100000"/>
              </a:lnSpc>
              <a:spcBef>
                <a:spcPts val="1600"/>
              </a:spcBef>
              <a:spcAft>
                <a:spcPts val="0"/>
              </a:spcAft>
              <a:buClr>
                <a:schemeClr val="lt1"/>
              </a:buClr>
              <a:buSzPts val="2000"/>
              <a:buFont typeface="Times New Roman"/>
              <a:buChar char="●"/>
            </a:pPr>
            <a:r>
              <a:rPr lang="en-US" sz="2000">
                <a:solidFill>
                  <a:schemeClr val="lt1"/>
                </a:solidFill>
              </a:rPr>
              <a:t>Input to read switch’s state, sensor data, etc.</a:t>
            </a:r>
            <a:endParaRPr sz="2000">
              <a:solidFill>
                <a:schemeClr val="lt1"/>
              </a:solidFill>
            </a:endParaRPr>
          </a:p>
          <a:p>
            <a:pPr indent="-459305" lvl="0" marL="609585" rtl="0" algn="just">
              <a:lnSpc>
                <a:spcPct val="100000"/>
              </a:lnSpc>
              <a:spcBef>
                <a:spcPts val="0"/>
              </a:spcBef>
              <a:spcAft>
                <a:spcPts val="0"/>
              </a:spcAft>
              <a:buClr>
                <a:schemeClr val="lt1"/>
              </a:buClr>
              <a:buSzPts val="2000"/>
              <a:buFont typeface="Times New Roman"/>
              <a:buChar char="●"/>
            </a:pPr>
            <a:r>
              <a:rPr lang="en-US" sz="2000">
                <a:solidFill>
                  <a:schemeClr val="lt1"/>
                </a:solidFill>
              </a:rPr>
              <a:t>Output to control the LED brightness, motor rotation, show text on display, etc. </a:t>
            </a:r>
            <a:endParaRPr sz="2000">
              <a:solidFill>
                <a:schemeClr val="lt1"/>
              </a:solidFill>
            </a:endParaRPr>
          </a:p>
          <a:p>
            <a:pPr indent="0" lvl="0" marL="0" rtl="0" algn="l">
              <a:lnSpc>
                <a:spcPct val="100000"/>
              </a:lnSpc>
              <a:spcBef>
                <a:spcPts val="1067"/>
              </a:spcBef>
              <a:spcAft>
                <a:spcPts val="0"/>
              </a:spcAft>
              <a:buClr>
                <a:schemeClr val="lt2"/>
              </a:buClr>
              <a:buSzPts val="521"/>
              <a:buNone/>
            </a:pPr>
            <a:r>
              <a:rPr b="1" lang="en-US" sz="2000">
                <a:solidFill>
                  <a:schemeClr val="lt1"/>
                </a:solidFill>
              </a:rPr>
              <a:t>Just 3 functions:</a:t>
            </a:r>
            <a:endParaRPr b="1" sz="2000">
              <a:solidFill>
                <a:schemeClr val="lt1"/>
              </a:solidFill>
            </a:endParaRPr>
          </a:p>
          <a:p>
            <a:pPr indent="0" lvl="0" marL="0" rtl="0" algn="l">
              <a:lnSpc>
                <a:spcPct val="100000"/>
              </a:lnSpc>
              <a:spcBef>
                <a:spcPts val="1067"/>
              </a:spcBef>
              <a:spcAft>
                <a:spcPts val="0"/>
              </a:spcAft>
              <a:buClr>
                <a:schemeClr val="lt2"/>
              </a:buClr>
              <a:buSzPts val="521"/>
              <a:buNone/>
            </a:pPr>
            <a:r>
              <a:rPr lang="en-US" sz="2000">
                <a:solidFill>
                  <a:schemeClr val="lt1"/>
                </a:solidFill>
              </a:rPr>
              <a:t>A. pinMode(pin, Mode): This function is used to configure GPIO pin as input or  output.</a:t>
            </a:r>
            <a:endParaRPr sz="2000">
              <a:solidFill>
                <a:schemeClr val="lt1"/>
              </a:solidFill>
            </a:endParaRPr>
          </a:p>
          <a:p>
            <a:pPr indent="0" lvl="0" marL="0" rtl="0" algn="l">
              <a:lnSpc>
                <a:spcPct val="100000"/>
              </a:lnSpc>
              <a:spcBef>
                <a:spcPts val="1067"/>
              </a:spcBef>
              <a:spcAft>
                <a:spcPts val="0"/>
              </a:spcAft>
              <a:buClr>
                <a:schemeClr val="lt1"/>
              </a:buClr>
              <a:buSzPts val="2000"/>
              <a:buNone/>
            </a:pPr>
            <a:r>
              <a:rPr lang="en-US" sz="2000">
                <a:solidFill>
                  <a:schemeClr val="lt1"/>
                </a:solidFill>
              </a:rPr>
              <a:t>B. digitalRead(pin): It is used to read data from specified GPIO pin</a:t>
            </a:r>
            <a:endParaRPr sz="2000">
              <a:solidFill>
                <a:schemeClr val="lt1"/>
              </a:solidFill>
            </a:endParaRPr>
          </a:p>
          <a:p>
            <a:pPr indent="0" lvl="0" marL="0" rtl="0" algn="l">
              <a:lnSpc>
                <a:spcPct val="100000"/>
              </a:lnSpc>
              <a:spcBef>
                <a:spcPts val="1067"/>
              </a:spcBef>
              <a:spcAft>
                <a:spcPts val="0"/>
              </a:spcAft>
              <a:buClr>
                <a:schemeClr val="lt1"/>
              </a:buClr>
              <a:buSzPts val="2000"/>
              <a:buNone/>
            </a:pPr>
            <a:r>
              <a:rPr lang="en-US" sz="2000">
                <a:solidFill>
                  <a:schemeClr val="lt1"/>
                </a:solidFill>
              </a:rPr>
              <a:t>C. digitalWrite(pin, Output value): This function is used to set output as HIGH  (5 V) or LOW (0 V)</a:t>
            </a:r>
            <a:endParaRPr b="1" sz="2000">
              <a:solidFill>
                <a:schemeClr val="lt1"/>
              </a:solidFill>
            </a:endParaRPr>
          </a:p>
          <a:p>
            <a:pPr indent="0" lvl="0" marL="0" rtl="0" algn="l">
              <a:lnSpc>
                <a:spcPct val="100000"/>
              </a:lnSpc>
              <a:spcBef>
                <a:spcPts val="1067"/>
              </a:spcBef>
              <a:spcAft>
                <a:spcPts val="0"/>
              </a:spcAft>
              <a:buClr>
                <a:schemeClr val="lt2"/>
              </a:buClr>
              <a:buSzPts val="2000"/>
              <a:buNone/>
            </a:pPr>
            <a:r>
              <a:rPr b="1" lang="en-US" sz="2000">
                <a:solidFill>
                  <a:schemeClr val="lt1"/>
                </a:solidFill>
              </a:rPr>
              <a:t> </a:t>
            </a:r>
            <a:endParaRPr sz="2000">
              <a:solidFill>
                <a:schemeClr val="lt1"/>
              </a:solidFill>
            </a:endParaRPr>
          </a:p>
        </p:txBody>
      </p:sp>
      <p:sp>
        <p:nvSpPr>
          <p:cNvPr id="135" name="Google Shape;135;p6"/>
          <p:cNvSpPr txBox="1"/>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lt1"/>
              </a:buClr>
              <a:buSzPts val="4400"/>
              <a:buFont typeface="Arial"/>
              <a:buNone/>
            </a:pPr>
            <a:r>
              <a:rPr lang="en-US" sz="4400">
                <a:solidFill>
                  <a:schemeClr val="lt1"/>
                </a:solidFill>
                <a:latin typeface="Arial"/>
                <a:ea typeface="Arial"/>
                <a:cs typeface="Arial"/>
                <a:sym typeface="Arial"/>
              </a:rPr>
              <a:t>Digital GPIO Pins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Arial"/>
              <a:buNone/>
            </a:pPr>
            <a:r>
              <a:rPr lang="en-US">
                <a:solidFill>
                  <a:schemeClr val="lt1"/>
                </a:solidFill>
              </a:rPr>
              <a:t>Creating your first program!</a:t>
            </a:r>
            <a:endParaRPr/>
          </a:p>
        </p:txBody>
      </p:sp>
      <p:sp>
        <p:nvSpPr>
          <p:cNvPr id="142" name="Google Shape;142;p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143" name="Google Shape;143;p7"/>
          <p:cNvPicPr preferRelativeResize="0"/>
          <p:nvPr/>
        </p:nvPicPr>
        <p:blipFill rotWithShape="1">
          <a:blip r:embed="rId3">
            <a:alphaModFix/>
          </a:blip>
          <a:srcRect b="0" l="0" r="0" t="0"/>
          <a:stretch/>
        </p:blipFill>
        <p:spPr>
          <a:xfrm>
            <a:off x="838200" y="1564626"/>
            <a:ext cx="3813628" cy="4574918"/>
          </a:xfrm>
          <a:prstGeom prst="rect">
            <a:avLst/>
          </a:prstGeom>
          <a:noFill/>
          <a:ln>
            <a:noFill/>
          </a:ln>
        </p:spPr>
      </p:pic>
      <p:pic>
        <p:nvPicPr>
          <p:cNvPr id="144" name="Google Shape;144;p7"/>
          <p:cNvPicPr preferRelativeResize="0"/>
          <p:nvPr/>
        </p:nvPicPr>
        <p:blipFill rotWithShape="1">
          <a:blip r:embed="rId4">
            <a:alphaModFix/>
          </a:blip>
          <a:srcRect b="0" l="0" r="0" t="0"/>
          <a:stretch/>
        </p:blipFill>
        <p:spPr>
          <a:xfrm>
            <a:off x="4778168" y="3540033"/>
            <a:ext cx="6575632" cy="1920241"/>
          </a:xfrm>
          <a:prstGeom prst="rect">
            <a:avLst/>
          </a:prstGeom>
          <a:noFill/>
          <a:ln>
            <a:noFill/>
          </a:ln>
        </p:spPr>
      </p:pic>
      <p:sp>
        <p:nvSpPr>
          <p:cNvPr id="145" name="Google Shape;145;p7"/>
          <p:cNvSpPr txBox="1"/>
          <p:nvPr/>
        </p:nvSpPr>
        <p:spPr>
          <a:xfrm>
            <a:off x="4778167" y="1789927"/>
            <a:ext cx="6575631" cy="1631216"/>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Clr>
                <a:schemeClr val="lt1"/>
              </a:buClr>
              <a:buSzPts val="2000"/>
              <a:buFont typeface="Arial"/>
              <a:buChar char="•"/>
            </a:pPr>
            <a:r>
              <a:rPr lang="en-US" sz="2000">
                <a:solidFill>
                  <a:schemeClr val="lt1"/>
                </a:solidFill>
                <a:latin typeface="Arial"/>
                <a:ea typeface="Arial"/>
                <a:cs typeface="Arial"/>
                <a:sym typeface="Arial"/>
              </a:rPr>
              <a:t>The Arduino programming language is almost similar to C++</a:t>
            </a:r>
            <a:endParaRPr sz="2000">
              <a:solidFill>
                <a:schemeClr val="lt1"/>
              </a:solidFill>
              <a:latin typeface="Arial"/>
              <a:ea typeface="Arial"/>
              <a:cs typeface="Arial"/>
              <a:sym typeface="Arial"/>
            </a:endParaRPr>
          </a:p>
          <a:p>
            <a:pPr indent="-342900" lvl="0" marL="342900" marR="0" rtl="0" algn="l">
              <a:spcBef>
                <a:spcPts val="0"/>
              </a:spcBef>
              <a:spcAft>
                <a:spcPts val="0"/>
              </a:spcAft>
              <a:buClr>
                <a:schemeClr val="lt1"/>
              </a:buClr>
              <a:buSzPts val="2000"/>
              <a:buFont typeface="Arial"/>
              <a:buChar char="•"/>
            </a:pPr>
            <a:r>
              <a:rPr lang="en-US" sz="2000">
                <a:solidFill>
                  <a:schemeClr val="lt1"/>
                </a:solidFill>
                <a:latin typeface="Arial"/>
                <a:ea typeface="Arial"/>
                <a:cs typeface="Arial"/>
                <a:sym typeface="Arial"/>
              </a:rPr>
              <a:t>setup( ) function runs only once after the board is powered up or when the reset button is pressed.</a:t>
            </a:r>
            <a:endParaRPr sz="2000">
              <a:solidFill>
                <a:schemeClr val="lt1"/>
              </a:solidFill>
              <a:latin typeface="Arial"/>
              <a:ea typeface="Arial"/>
              <a:cs typeface="Arial"/>
              <a:sym typeface="Arial"/>
            </a:endParaRPr>
          </a:p>
          <a:p>
            <a:pPr indent="-342900" lvl="0" marL="342900" marR="0" rtl="0" algn="l">
              <a:spcBef>
                <a:spcPts val="0"/>
              </a:spcBef>
              <a:spcAft>
                <a:spcPts val="0"/>
              </a:spcAft>
              <a:buClr>
                <a:schemeClr val="lt1"/>
              </a:buClr>
              <a:buSzPts val="2000"/>
              <a:buFont typeface="Arial"/>
              <a:buChar char="•"/>
            </a:pPr>
            <a:r>
              <a:rPr lang="en-US" sz="2000">
                <a:solidFill>
                  <a:schemeClr val="lt1"/>
                </a:solidFill>
                <a:latin typeface="Arial"/>
                <a:ea typeface="Arial"/>
                <a:cs typeface="Arial"/>
                <a:sym typeface="Arial"/>
              </a:rPr>
              <a:t>loop( ) function runs over and over again forever.</a:t>
            </a:r>
            <a:endParaRPr sz="2000">
              <a:solidFill>
                <a:schemeClr val="lt1"/>
              </a:solidFill>
              <a:latin typeface="Arial"/>
              <a:ea typeface="Arial"/>
              <a:cs typeface="Arial"/>
              <a:sym typeface="Arial"/>
            </a:endParaRPr>
          </a:p>
        </p:txBody>
      </p:sp>
      <p:sp>
        <p:nvSpPr>
          <p:cNvPr id="146" name="Google Shape;146;p7"/>
          <p:cNvSpPr txBox="1"/>
          <p:nvPr/>
        </p:nvSpPr>
        <p:spPr>
          <a:xfrm>
            <a:off x="4778166" y="5579164"/>
            <a:ext cx="6575631"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Let’s Tinker: </a:t>
            </a:r>
            <a:r>
              <a:rPr lang="en-US" sz="1200" u="sng">
                <a:solidFill>
                  <a:schemeClr val="lt1"/>
                </a:solidFill>
                <a:latin typeface="Arial"/>
                <a:ea typeface="Arial"/>
                <a:cs typeface="Arial"/>
                <a:sym typeface="Arial"/>
                <a:hlinkClick r:id="rId5">
                  <a:extLst>
                    <a:ext uri="{A12FA001-AC4F-418D-AE19-62706E023703}">
                      <ahyp:hlinkClr val="tx"/>
                    </a:ext>
                  </a:extLst>
                </a:hlinkClick>
              </a:rPr>
              <a:t>https://www.tinkercad.com/things/0UAbYpk0PUp-in-built-led-blink-example-/editel?sharecode=Rnfcof9SiimtQJmqTb0Q95Caix_NHsTcbAVp0faj1UU</a:t>
            </a:r>
            <a:r>
              <a:rPr lang="en-US" sz="1200">
                <a:solidFill>
                  <a:schemeClr val="lt1"/>
                </a:solidFill>
                <a:latin typeface="Arial"/>
                <a:ea typeface="Arial"/>
                <a:cs typeface="Arial"/>
                <a:sym typeface="Arial"/>
              </a:rPr>
              <a:t>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Arial"/>
              <a:buNone/>
            </a:pPr>
            <a:r>
              <a:rPr lang="en-US">
                <a:solidFill>
                  <a:schemeClr val="lt1"/>
                </a:solidFill>
              </a:rPr>
              <a:t>Wiring up an External LED</a:t>
            </a:r>
            <a:endParaRPr/>
          </a:p>
        </p:txBody>
      </p:sp>
      <p:sp>
        <p:nvSpPr>
          <p:cNvPr id="153" name="Google Shape;153;p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154" name="Google Shape;154;p8"/>
          <p:cNvPicPr preferRelativeResize="0"/>
          <p:nvPr/>
        </p:nvPicPr>
        <p:blipFill rotWithShape="1">
          <a:blip r:embed="rId3">
            <a:alphaModFix/>
          </a:blip>
          <a:srcRect b="0" l="0" r="0" t="0"/>
          <a:stretch/>
        </p:blipFill>
        <p:spPr>
          <a:xfrm>
            <a:off x="1403161" y="1951879"/>
            <a:ext cx="3343011" cy="4184691"/>
          </a:xfrm>
          <a:prstGeom prst="rect">
            <a:avLst/>
          </a:prstGeom>
          <a:noFill/>
          <a:ln>
            <a:noFill/>
          </a:ln>
        </p:spPr>
      </p:pic>
      <p:pic>
        <p:nvPicPr>
          <p:cNvPr id="155" name="Google Shape;155;p8"/>
          <p:cNvPicPr preferRelativeResize="0"/>
          <p:nvPr/>
        </p:nvPicPr>
        <p:blipFill rotWithShape="1">
          <a:blip r:embed="rId4">
            <a:alphaModFix/>
          </a:blip>
          <a:srcRect b="0" l="0" r="0" t="0"/>
          <a:stretch/>
        </p:blipFill>
        <p:spPr>
          <a:xfrm>
            <a:off x="4890889" y="1952827"/>
            <a:ext cx="5820656" cy="3673874"/>
          </a:xfrm>
          <a:prstGeom prst="rect">
            <a:avLst/>
          </a:prstGeom>
          <a:noFill/>
          <a:ln>
            <a:noFill/>
          </a:ln>
        </p:spPr>
      </p:pic>
      <p:sp>
        <p:nvSpPr>
          <p:cNvPr id="156" name="Google Shape;156;p8"/>
          <p:cNvSpPr txBox="1"/>
          <p:nvPr/>
        </p:nvSpPr>
        <p:spPr>
          <a:xfrm>
            <a:off x="4890889" y="5736460"/>
            <a:ext cx="5018977"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Let’s Tinker: </a:t>
            </a:r>
            <a:r>
              <a:rPr lang="en-US" sz="1200" u="sng">
                <a:solidFill>
                  <a:schemeClr val="lt1"/>
                </a:solidFill>
                <a:latin typeface="Arial"/>
                <a:ea typeface="Arial"/>
                <a:cs typeface="Arial"/>
                <a:sym typeface="Arial"/>
                <a:hlinkClick r:id="rId5">
                  <a:extLst>
                    <a:ext uri="{A12FA001-AC4F-418D-AE19-62706E023703}">
                      <ahyp:hlinkClr val="tx"/>
                    </a:ext>
                  </a:extLst>
                </a:hlinkClick>
              </a:rPr>
              <a:t>https://www.tinkercad.com/things/d2ba0jInRz2</a:t>
            </a:r>
            <a:r>
              <a:rPr lang="en-US" sz="1200">
                <a:solidFill>
                  <a:schemeClr val="lt1"/>
                </a:solidFill>
                <a:latin typeface="Arial"/>
                <a:ea typeface="Arial"/>
                <a:cs typeface="Arial"/>
                <a:sym typeface="Arial"/>
              </a:rPr>
              <a:t>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Arial"/>
              <a:buNone/>
            </a:pPr>
            <a:r>
              <a:rPr lang="en-US">
                <a:solidFill>
                  <a:schemeClr val="lt1"/>
                </a:solidFill>
              </a:rPr>
              <a:t>Digital and Analog Signals</a:t>
            </a:r>
            <a:endParaRPr/>
          </a:p>
        </p:txBody>
      </p:sp>
      <p:sp>
        <p:nvSpPr>
          <p:cNvPr id="162" name="Google Shape;162;p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163" name="Google Shape;163;p9"/>
          <p:cNvPicPr preferRelativeResize="0"/>
          <p:nvPr/>
        </p:nvPicPr>
        <p:blipFill rotWithShape="1">
          <a:blip r:embed="rId3">
            <a:alphaModFix/>
          </a:blip>
          <a:srcRect b="0" l="0" r="0" t="0"/>
          <a:stretch/>
        </p:blipFill>
        <p:spPr>
          <a:xfrm>
            <a:off x="2336800" y="1870075"/>
            <a:ext cx="8148320" cy="405533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2022-03-01T13:22:51Z</dcterms:created>
  <dc:creator>Guru Vishnu M</dc:creator>
</cp:coreProperties>
</file>